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86" r:id="rId7"/>
    <p:sldId id="309" r:id="rId8"/>
    <p:sldId id="268" r:id="rId9"/>
    <p:sldId id="272" r:id="rId10"/>
    <p:sldId id="302" r:id="rId11"/>
    <p:sldId id="269" r:id="rId12"/>
    <p:sldId id="283" r:id="rId13"/>
    <p:sldId id="267" r:id="rId14"/>
    <p:sldId id="258" r:id="rId15"/>
    <p:sldId id="285" r:id="rId16"/>
    <p:sldId id="284" r:id="rId17"/>
    <p:sldId id="288" r:id="rId18"/>
    <p:sldId id="270" r:id="rId19"/>
    <p:sldId id="259" r:id="rId20"/>
    <p:sldId id="260" r:id="rId21"/>
    <p:sldId id="271" r:id="rId22"/>
    <p:sldId id="263" r:id="rId23"/>
    <p:sldId id="264" r:id="rId24"/>
    <p:sldId id="265" r:id="rId25"/>
    <p:sldId id="266" r:id="rId26"/>
    <p:sldId id="297" r:id="rId27"/>
    <p:sldId id="289" r:id="rId28"/>
    <p:sldId id="294" r:id="rId29"/>
    <p:sldId id="292" r:id="rId30"/>
    <p:sldId id="293" r:id="rId31"/>
    <p:sldId id="296" r:id="rId32"/>
    <p:sldId id="299" r:id="rId33"/>
    <p:sldId id="291" r:id="rId34"/>
    <p:sldId id="298" r:id="rId35"/>
    <p:sldId id="273" r:id="rId36"/>
    <p:sldId id="310" r:id="rId37"/>
    <p:sldId id="278" r:id="rId38"/>
    <p:sldId id="274" r:id="rId39"/>
    <p:sldId id="279" r:id="rId40"/>
    <p:sldId id="301" r:id="rId41"/>
    <p:sldId id="280" r:id="rId42"/>
    <p:sldId id="281" r:id="rId43"/>
    <p:sldId id="282" r:id="rId44"/>
    <p:sldId id="277" r:id="rId45"/>
    <p:sldId id="303" r:id="rId46"/>
    <p:sldId id="311" r:id="rId47"/>
    <p:sldId id="312" r:id="rId48"/>
    <p:sldId id="313" r:id="rId49"/>
    <p:sldId id="315" r:id="rId50"/>
    <p:sldId id="287" r:id="rId51"/>
    <p:sldId id="275" r:id="rId52"/>
    <p:sldId id="305" r:id="rId53"/>
    <p:sldId id="306" r:id="rId54"/>
    <p:sldId id="307" r:id="rId55"/>
    <p:sldId id="308" r:id="rId5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0F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2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EC98-61BD-4E0C-ABCF-6F6A5AAC031C}" type="datetimeFigureOut">
              <a:rPr lang="nl-NL" smtClean="0"/>
              <a:pPr/>
              <a:t>2-2-2015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8206-BCFB-4D7A-B84B-259FAA3632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EC98-61BD-4E0C-ABCF-6F6A5AAC031C}" type="datetimeFigureOut">
              <a:rPr lang="nl-NL" smtClean="0"/>
              <a:pPr/>
              <a:t>2-2-2015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8206-BCFB-4D7A-B84B-259FAA3632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EC98-61BD-4E0C-ABCF-6F6A5AAC031C}" type="datetimeFigureOut">
              <a:rPr lang="nl-NL" smtClean="0"/>
              <a:pPr/>
              <a:t>2-2-2015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8206-BCFB-4D7A-B84B-259FAA3632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EC98-61BD-4E0C-ABCF-6F6A5AAC031C}" type="datetimeFigureOut">
              <a:rPr lang="nl-NL" smtClean="0"/>
              <a:pPr/>
              <a:t>2-2-2015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8206-BCFB-4D7A-B84B-259FAA3632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EC98-61BD-4E0C-ABCF-6F6A5AAC031C}" type="datetimeFigureOut">
              <a:rPr lang="nl-NL" smtClean="0"/>
              <a:pPr/>
              <a:t>2-2-2015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8206-BCFB-4D7A-B84B-259FAA3632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EC98-61BD-4E0C-ABCF-6F6A5AAC031C}" type="datetimeFigureOut">
              <a:rPr lang="nl-NL" smtClean="0"/>
              <a:pPr/>
              <a:t>2-2-2015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8206-BCFB-4D7A-B84B-259FAA3632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EC98-61BD-4E0C-ABCF-6F6A5AAC031C}" type="datetimeFigureOut">
              <a:rPr lang="nl-NL" smtClean="0"/>
              <a:pPr/>
              <a:t>2-2-2015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8206-BCFB-4D7A-B84B-259FAA3632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EC98-61BD-4E0C-ABCF-6F6A5AAC031C}" type="datetimeFigureOut">
              <a:rPr lang="nl-NL" smtClean="0"/>
              <a:pPr/>
              <a:t>2-2-2015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8206-BCFB-4D7A-B84B-259FAA3632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EC98-61BD-4E0C-ABCF-6F6A5AAC031C}" type="datetimeFigureOut">
              <a:rPr lang="nl-NL" smtClean="0"/>
              <a:pPr/>
              <a:t>2-2-2015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8206-BCFB-4D7A-B84B-259FAA3632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EC98-61BD-4E0C-ABCF-6F6A5AAC031C}" type="datetimeFigureOut">
              <a:rPr lang="nl-NL" smtClean="0"/>
              <a:pPr/>
              <a:t>2-2-2015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8206-BCFB-4D7A-B84B-259FAA3632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EC98-61BD-4E0C-ABCF-6F6A5AAC031C}" type="datetimeFigureOut">
              <a:rPr lang="nl-NL" smtClean="0"/>
              <a:pPr/>
              <a:t>2-2-2015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8206-BCFB-4D7A-B84B-259FAA3632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FEC98-61BD-4E0C-ABCF-6F6A5AAC031C}" type="datetimeFigureOut">
              <a:rPr lang="nl-NL" smtClean="0"/>
              <a:pPr/>
              <a:t>2-2-2015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C8206-BCFB-4D7A-B84B-259FAA3632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http://www.arsetmathesis.nl/bruno0405.ht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nd-illusions.com/images/articles/opticalillusions/dragon_illusion/dragon_illusion.wmv" TargetMode="External"/><Relationship Id="rId2" Type="http://schemas.openxmlformats.org/officeDocument/2006/relationships/hyperlink" Target="http://www.arsetmathesis.nl/bruno0305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youtu.be/UIoNAYvzNm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arsetmathesis.nl/prijsvraag2013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uV69Hvmp-pw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4Yw97gsnV8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275_rNJN1tI&amp;feature=related" TargetMode="External"/><Relationship Id="rId2" Type="http://schemas.openxmlformats.org/officeDocument/2006/relationships/hyperlink" Target="http://www.youtube.com/watch?v=5pkga3X36MU&amp;feature=relate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youtube.com/watch?v=KBzDoxyYArc&amp;feature=youtu.b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c1.staticflickr.com/7/6117/6285987090_c75da5d89a_z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youtu.be/4NpEyLw2Hdk" TargetMode="External"/><Relationship Id="rId1" Type="http://schemas.openxmlformats.org/officeDocument/2006/relationships/slideLayout" Target="../slideLayouts/slideLayout2.xml"/><Relationship Id="rId10" Type="http://schemas.microsoft.com/office/2007/relationships/hdphoto" Target="NUL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hyperlink" Target="htps://plus.google.com/photos/105911150267590130423/albums/6106040513405930625/6106040788084973042?gpinv=AMIXal_z8Hyeo0LKUtMMQfjn-ZYJXWm6vIYujPHklRUCoF-E-zrM0hrCDw6KzXJh1U7Kn8uya4KkjHrbKF63cHgC35DcfKePFk-Yh02i4OqPcjXIoRPqBbE&amp;cfem=1&amp;sort=1&amp;pid=6106040788084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mailto:ton.konings@han.nl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panorama-mesdag.com/collectie-&amp;-tentoonstellingen/wisseltentoonstellingen/archief/patrick-hughes---bewegende-ruimte---5-april-t/m-7-september-2014?id=3069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rtbusiness.com/1open/firstth1008.html" TargetMode="Externa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27584" y="314096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     </a:t>
            </a:r>
            <a:r>
              <a:rPr lang="nl-NL" dirty="0"/>
              <a:t/>
            </a:r>
            <a:br>
              <a:rPr lang="nl-NL" dirty="0"/>
            </a:br>
            <a:r>
              <a:rPr lang="nl-NL" sz="3600" dirty="0" smtClean="0"/>
              <a:t>Van optische illusie naar kunst </a:t>
            </a:r>
            <a:br>
              <a:rPr lang="nl-NL" sz="3600" dirty="0" smtClean="0"/>
            </a:br>
            <a:r>
              <a:rPr lang="nl-NL" sz="3600" dirty="0" smtClean="0"/>
              <a:t>en schoolproject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1043608" y="4725144"/>
            <a:ext cx="6696744" cy="1224136"/>
          </a:xfrm>
        </p:spPr>
        <p:txBody>
          <a:bodyPr>
            <a:normAutofit fontScale="92500"/>
          </a:bodyPr>
          <a:lstStyle/>
          <a:p>
            <a:r>
              <a:rPr lang="nl-NL" sz="2800" dirty="0" smtClean="0"/>
              <a:t>Ton Konings, lerarenopleiding, HAN, Nijmegen </a:t>
            </a:r>
          </a:p>
          <a:p>
            <a:r>
              <a:rPr lang="nl-NL" sz="2800" dirty="0" smtClean="0"/>
              <a:t>Nationale Wiskunde Dagen, 30 januari 2015</a:t>
            </a:r>
            <a:endParaRPr lang="nl-NL" sz="2800" dirty="0"/>
          </a:p>
        </p:txBody>
      </p:sp>
      <p:sp>
        <p:nvSpPr>
          <p:cNvPr id="4097" name="WordArt 1"/>
          <p:cNvSpPr>
            <a:spLocks noChangeArrowheads="1" noChangeShapeType="1" noTextEdit="1"/>
          </p:cNvSpPr>
          <p:nvPr/>
        </p:nvSpPr>
        <p:spPr bwMode="auto">
          <a:xfrm>
            <a:off x="251520" y="476672"/>
            <a:ext cx="4824536" cy="1728192"/>
          </a:xfrm>
          <a:prstGeom prst="rect">
            <a:avLst/>
          </a:prstGeom>
        </p:spPr>
        <p:txBody>
          <a:bodyPr wrap="none" fromWordArt="1">
            <a:prstTxWarp prst="textFadeRight">
              <a:avLst>
                <a:gd name="adj" fmla="val 33333"/>
              </a:avLst>
            </a:prstTxWarp>
          </a:bodyPr>
          <a:lstStyle/>
          <a:p>
            <a:pPr algn="ctr" rtl="0"/>
            <a:r>
              <a:rPr lang="nl-NL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rPr>
              <a:t>Reverspectief</a:t>
            </a:r>
            <a:endParaRPr lang="nl-NL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 Black"/>
            </a:endParaRPr>
          </a:p>
        </p:txBody>
      </p:sp>
      <p:sp>
        <p:nvSpPr>
          <p:cNvPr id="5" name="Ondertitel 2"/>
          <p:cNvSpPr txBox="1">
            <a:spLocks/>
          </p:cNvSpPr>
          <p:nvPr/>
        </p:nvSpPr>
        <p:spPr>
          <a:xfrm>
            <a:off x="7279704" y="6065912"/>
            <a:ext cx="1864296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Bron foto’s: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Ton Konings, tenzij anders vermeld. 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Afbeelding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0"/>
            <a:ext cx="3923928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Hoe werkt het? </a:t>
            </a:r>
            <a:r>
              <a:rPr lang="nl-NL" sz="2800" dirty="0" smtClean="0"/>
              <a:t>In woorden: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997152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/>
              <a:t>Als je diepte in een object ziet en je beweegt naar rechts , dan verwacht je meer te zien van zaken waar je vanaf de rechterkant tegenaan denkt te kijken. </a:t>
            </a:r>
          </a:p>
          <a:p>
            <a:r>
              <a:rPr lang="nl-NL" dirty="0" smtClean="0"/>
              <a:t>Je ziet nu echter minder. </a:t>
            </a:r>
          </a:p>
          <a:p>
            <a:r>
              <a:rPr lang="nl-NL" dirty="0" smtClean="0"/>
              <a:t>Je hersenen maken er een verhaal bij dat klopt met  je waarneming: de wereld draait. </a:t>
            </a:r>
          </a:p>
          <a:p>
            <a:endParaRPr lang="nl-NL" dirty="0" smtClean="0"/>
          </a:p>
          <a:p>
            <a:r>
              <a:rPr lang="nl-NL" dirty="0" smtClean="0"/>
              <a:t>(Je kunt bij een bepaalde opstelling wiskundig bewijzen dat de waargenomen beweging in het object twee keer zo veel is als je eigen beweging)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G_1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5372100" cy="2371725"/>
          </a:xfrm>
          <a:prstGeom prst="rect">
            <a:avLst/>
          </a:prstGeom>
          <a:noFill/>
        </p:spPr>
      </p:pic>
      <p:pic>
        <p:nvPicPr>
          <p:cNvPr id="1025" name="Picture 1" descr="IMG_1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6125"/>
            <a:ext cx="4000500" cy="32004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436096" y="810290"/>
            <a:ext cx="3707904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sz="1700" b="1" dirty="0"/>
              <a:t>Bronnen en meer informatie:</a:t>
            </a:r>
            <a:endParaRPr lang="nl-NL" sz="1700" dirty="0"/>
          </a:p>
          <a:p>
            <a:endParaRPr lang="nl-NL" sz="1700" dirty="0" smtClean="0"/>
          </a:p>
          <a:p>
            <a:r>
              <a:rPr lang="nl-NL" sz="1700" dirty="0" smtClean="0"/>
              <a:t>De </a:t>
            </a:r>
            <a:r>
              <a:rPr lang="nl-NL" sz="1700" dirty="0"/>
              <a:t>columns van Bruno Ernst op de site van de stichting Ars et Mathesis (Kunst en Wiskunde):</a:t>
            </a:r>
          </a:p>
          <a:p>
            <a:r>
              <a:rPr lang="nl-NL" sz="1700" dirty="0"/>
              <a:t>http://www.arsetmathesis.nl/ , </a:t>
            </a:r>
            <a:r>
              <a:rPr lang="nl-NL" sz="1700" dirty="0" err="1"/>
              <a:t>Bruno’s</a:t>
            </a:r>
            <a:r>
              <a:rPr lang="nl-NL" sz="1700" dirty="0"/>
              <a:t> </a:t>
            </a:r>
            <a:r>
              <a:rPr lang="nl-NL" sz="1700" dirty="0" err="1"/>
              <a:t>column’s</a:t>
            </a:r>
            <a:r>
              <a:rPr lang="nl-NL" sz="1700" dirty="0"/>
              <a:t>, </a:t>
            </a:r>
            <a:endParaRPr lang="nl-NL" sz="1700" dirty="0" smtClean="0"/>
          </a:p>
          <a:p>
            <a:r>
              <a:rPr lang="nl-NL" sz="1700" dirty="0" smtClean="0"/>
              <a:t>In het bijzonder die van </a:t>
            </a:r>
            <a:r>
              <a:rPr lang="nl-NL" sz="1700" dirty="0" smtClean="0">
                <a:hlinkClick r:id="rId4"/>
              </a:rPr>
              <a:t>mei 2004.</a:t>
            </a:r>
            <a:endParaRPr lang="nl-NL" sz="1700" dirty="0"/>
          </a:p>
          <a:p>
            <a:endParaRPr lang="nl-NL" sz="1700" dirty="0" smtClean="0"/>
          </a:p>
          <a:p>
            <a:r>
              <a:rPr lang="nl-NL" sz="1700" dirty="0" smtClean="0"/>
              <a:t> </a:t>
            </a:r>
          </a:p>
          <a:p>
            <a:r>
              <a:rPr lang="nl-NL" sz="1700" dirty="0" smtClean="0"/>
              <a:t>Een </a:t>
            </a:r>
            <a:r>
              <a:rPr lang="nl-NL" sz="1700" dirty="0"/>
              <a:t>flink deel van deze </a:t>
            </a:r>
            <a:r>
              <a:rPr lang="nl-NL" sz="1700" dirty="0" smtClean="0"/>
              <a:t>informatie staat ook </a:t>
            </a:r>
            <a:r>
              <a:rPr lang="nl-NL" sz="1700" dirty="0"/>
              <a:t>in </a:t>
            </a:r>
            <a:r>
              <a:rPr lang="nl-NL" sz="1700" dirty="0" err="1" smtClean="0"/>
              <a:t>hfst</a:t>
            </a:r>
            <a:r>
              <a:rPr lang="nl-NL" sz="1700" dirty="0" smtClean="0"/>
              <a:t>. 8 ‘Spel met hol en bol’ van:  </a:t>
            </a:r>
            <a:endParaRPr lang="nl-NL" sz="1700" dirty="0"/>
          </a:p>
          <a:p>
            <a:r>
              <a:rPr lang="nl-NL" sz="1700" dirty="0"/>
              <a:t>Bruno Ernst en Ton Konings, Kunst en wiskunde, Epsilon </a:t>
            </a:r>
            <a:r>
              <a:rPr lang="nl-NL" sz="1700" dirty="0" smtClean="0"/>
              <a:t>uitgaven, </a:t>
            </a:r>
            <a:r>
              <a:rPr lang="nl-NL" sz="1700" dirty="0"/>
              <a:t>2008, </a:t>
            </a:r>
            <a:r>
              <a:rPr lang="nl-NL" sz="1700" dirty="0" smtClean="0"/>
              <a:t>ISBN 078-90-5041-101-1 (“zebraboekje” no. 27).</a:t>
            </a:r>
            <a:endParaRPr lang="nl-NL" sz="1700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28289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64865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Afbeelding 6" descr="kaft 2 zebra 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70865" y="5085184"/>
            <a:ext cx="1273135" cy="1772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‘omgekeerde’ fenomeen: </a:t>
            </a:r>
            <a:br>
              <a:rPr lang="nl-NL" dirty="0" smtClean="0"/>
            </a:br>
            <a:r>
              <a:rPr lang="nl-NL" dirty="0" err="1" smtClean="0"/>
              <a:t>bol-hol</a:t>
            </a:r>
            <a:r>
              <a:rPr lang="nl-NL" dirty="0" smtClean="0"/>
              <a:t> verwisseling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80728"/>
          </a:xfrm>
        </p:spPr>
        <p:txBody>
          <a:bodyPr/>
          <a:lstStyle/>
          <a:p>
            <a:r>
              <a:rPr lang="nl-NL" dirty="0" smtClean="0"/>
              <a:t>Het spectaculaire “</a:t>
            </a:r>
            <a:r>
              <a:rPr lang="nl-NL" dirty="0" smtClean="0">
                <a:hlinkClick r:id="rId2"/>
              </a:rPr>
              <a:t>Draakje</a:t>
            </a:r>
            <a:r>
              <a:rPr lang="nl-NL" dirty="0" smtClean="0"/>
              <a:t>” ( dragon </a:t>
            </a:r>
            <a:r>
              <a:rPr lang="nl-NL" dirty="0" err="1" smtClean="0"/>
              <a:t>illusion</a:t>
            </a:r>
            <a:r>
              <a:rPr lang="nl-NL" dirty="0" smtClean="0"/>
              <a:t>) , zie ook de bijbehorende </a:t>
            </a:r>
            <a:r>
              <a:rPr lang="nl-NL" dirty="0" smtClean="0">
                <a:hlinkClick r:id="rId3"/>
              </a:rPr>
              <a:t>video</a:t>
            </a:r>
            <a:r>
              <a:rPr lang="nl-NL" dirty="0" smtClean="0"/>
              <a:t>, en bouwplaat</a:t>
            </a:r>
          </a:p>
          <a:p>
            <a:pPr>
              <a:buNone/>
            </a:pPr>
            <a:endParaRPr lang="nl-NL" dirty="0"/>
          </a:p>
        </p:txBody>
      </p:sp>
      <p:pic>
        <p:nvPicPr>
          <p:cNvPr id="4" name="Afbeelding 3" descr="bruno17-1.jpg (18216 bytes)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140968"/>
            <a:ext cx="3329940" cy="211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arsetmathesis.nl/images/draakje(A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996952"/>
            <a:ext cx="2723629" cy="3704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Een kerstsfeer- variant op het draakje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r>
              <a:rPr lang="nl-NL" dirty="0" smtClean="0"/>
              <a:t>Kerstkaart 2007:</a:t>
            </a:r>
          </a:p>
          <a:p>
            <a:r>
              <a:rPr lang="nl-NL" dirty="0" smtClean="0">
                <a:hlinkClick r:id="rId2"/>
              </a:rPr>
              <a:t>http://youtu.be/UIoNAYvzNmY</a:t>
            </a:r>
            <a:endParaRPr lang="nl-NL" dirty="0" smtClean="0"/>
          </a:p>
          <a:p>
            <a:r>
              <a:rPr lang="nl-NL" dirty="0" smtClean="0"/>
              <a:t>Van 				naar</a:t>
            </a:r>
            <a:endParaRPr lang="nl-NL" dirty="0"/>
          </a:p>
        </p:txBody>
      </p:sp>
      <p:pic>
        <p:nvPicPr>
          <p:cNvPr id="1026" name="Picture 2" descr="http://www.arsetmathesis.nl/images/draakje(A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153700"/>
            <a:ext cx="2723629" cy="3704300"/>
          </a:xfrm>
          <a:prstGeom prst="rect">
            <a:avLst/>
          </a:prstGeom>
          <a:noFill/>
        </p:spPr>
      </p:pic>
      <p:pic>
        <p:nvPicPr>
          <p:cNvPr id="1027" name="Picture 3" descr="bouwplaat"/>
          <p:cNvPicPr>
            <a:picLocks noChangeAspect="1" noChangeArrowheads="1"/>
          </p:cNvPicPr>
          <p:nvPr/>
        </p:nvPicPr>
        <p:blipFill>
          <a:blip r:embed="rId4" cstate="print"/>
          <a:srcRect t="15631" b="10548"/>
          <a:stretch>
            <a:fillRect/>
          </a:stretch>
        </p:blipFill>
        <p:spPr bwMode="auto">
          <a:xfrm>
            <a:off x="5076056" y="3068960"/>
            <a:ext cx="361424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60232" y="692696"/>
            <a:ext cx="2098576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‘hol’ en ‘bol’</a:t>
            </a:r>
            <a:br>
              <a:rPr lang="nl-NL" dirty="0" smtClean="0"/>
            </a:br>
            <a:r>
              <a:rPr lang="nl-NL" dirty="0" smtClean="0"/>
              <a:t>bij </a:t>
            </a:r>
            <a:r>
              <a:rPr lang="nl-NL" dirty="0" err="1" smtClean="0"/>
              <a:t>Hughes</a:t>
            </a:r>
            <a:endParaRPr lang="nl-NL" dirty="0"/>
          </a:p>
        </p:txBody>
      </p:sp>
      <p:pic>
        <p:nvPicPr>
          <p:cNvPr id="4" name="Tijdelijke aanduiding voor inhoud 3" descr="IMG_11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716" t="4818" r="8277" b="8737"/>
          <a:stretch>
            <a:fillRect/>
          </a:stretch>
        </p:blipFill>
        <p:spPr>
          <a:xfrm>
            <a:off x="1547664" y="0"/>
            <a:ext cx="4932040" cy="3996653"/>
          </a:xfrm>
        </p:spPr>
      </p:pic>
      <p:pic>
        <p:nvPicPr>
          <p:cNvPr id="5" name="Afbeelding 4" descr="IMG_1098.JPG"/>
          <p:cNvPicPr>
            <a:picLocks noChangeAspect="1"/>
          </p:cNvPicPr>
          <p:nvPr/>
        </p:nvPicPr>
        <p:blipFill>
          <a:blip r:embed="rId3" cstate="print"/>
          <a:srcRect l="8990" r="23583" b="16216"/>
          <a:stretch>
            <a:fillRect/>
          </a:stretch>
        </p:blipFill>
        <p:spPr>
          <a:xfrm>
            <a:off x="6623720" y="2682382"/>
            <a:ext cx="2520280" cy="4175618"/>
          </a:xfrm>
          <a:prstGeom prst="rect">
            <a:avLst/>
          </a:prstGeom>
        </p:spPr>
      </p:pic>
      <p:pic>
        <p:nvPicPr>
          <p:cNvPr id="6" name="Afbeelding 5" descr="IMG_11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149080"/>
            <a:ext cx="2031690" cy="2708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Een landelijke prijsvraag, najaar 2013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99592" y="1772816"/>
            <a:ext cx="7427168" cy="4525963"/>
          </a:xfrm>
        </p:spPr>
        <p:txBody>
          <a:bodyPr>
            <a:normAutofit/>
          </a:bodyPr>
          <a:lstStyle/>
          <a:p>
            <a:r>
              <a:rPr lang="nl-NL" dirty="0" smtClean="0"/>
              <a:t>3O jaar vereniging Kunst en Wiskunde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maak een Optische Illusie geïnspireerd door Patrick </a:t>
            </a:r>
            <a:r>
              <a:rPr lang="nl-NL" dirty="0" err="1" smtClean="0"/>
              <a:t>Hughes</a:t>
            </a:r>
            <a:r>
              <a:rPr lang="nl-NL" dirty="0" smtClean="0"/>
              <a:t>. 	</a:t>
            </a:r>
          </a:p>
          <a:p>
            <a:r>
              <a:rPr lang="nl-NL" dirty="0" smtClean="0"/>
              <a:t>Zes inzendingen (3x2+ 3x1)studenten lerarenopleiding wiskunde ILS HAN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492896"/>
            <a:ext cx="61817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470025"/>
          </a:xfrm>
        </p:spPr>
        <p:txBody>
          <a:bodyPr/>
          <a:lstStyle/>
          <a:p>
            <a:r>
              <a:rPr lang="nl-NL" dirty="0" err="1" smtClean="0"/>
              <a:t>Reverspectief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Prijsuitreiking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4941168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nl-NL" dirty="0" smtClean="0"/>
              <a:t> </a:t>
            </a:r>
          </a:p>
          <a:p>
            <a:r>
              <a:rPr lang="nl-NL" dirty="0" smtClean="0"/>
              <a:t>Lustrumprijsvraag Ars et Mathesis,</a:t>
            </a:r>
          </a:p>
          <a:p>
            <a:r>
              <a:rPr lang="nl-NL" dirty="0" smtClean="0">
                <a:hlinkClick r:id="rId2"/>
              </a:rPr>
              <a:t>http://www.arsetmathesis.nl/prijsvraag2013.html</a:t>
            </a:r>
            <a:endParaRPr lang="nl-NL" dirty="0" smtClean="0"/>
          </a:p>
          <a:p>
            <a:r>
              <a:rPr lang="nl-NL" dirty="0" err="1" smtClean="0"/>
              <a:t>Nemo</a:t>
            </a:r>
            <a:r>
              <a:rPr lang="nl-NL" dirty="0" smtClean="0"/>
              <a:t> museum Amsterdam</a:t>
            </a:r>
          </a:p>
          <a:p>
            <a:r>
              <a:rPr lang="nl-NL" dirty="0" smtClean="0"/>
              <a:t>16 november 2013 </a:t>
            </a:r>
            <a:endParaRPr lang="nl-NL" dirty="0"/>
          </a:p>
        </p:txBody>
      </p:sp>
      <p:pic>
        <p:nvPicPr>
          <p:cNvPr id="8194" name="Picture 2" descr="http://www.onserfdeel.be/frontend/files/userfiles/images/blog/import/135670967124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628462"/>
            <a:ext cx="4680520" cy="35158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3600" dirty="0" smtClean="0"/>
              <a:t>Een deel van de 15 inzendingen, waarvan 6 van studenten lerarenopleiding wiskunde ILS-H</a:t>
            </a:r>
            <a:r>
              <a:rPr lang="nl-NL" dirty="0" smtClean="0"/>
              <a:t>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 descr="IMG_0710.jpg"/>
          <p:cNvPicPr>
            <a:picLocks noChangeAspect="1"/>
          </p:cNvPicPr>
          <p:nvPr/>
        </p:nvPicPr>
        <p:blipFill>
          <a:blip r:embed="rId2" cstate="print"/>
          <a:srcRect t="10532" b="21055"/>
          <a:stretch>
            <a:fillRect/>
          </a:stretch>
        </p:blipFill>
        <p:spPr>
          <a:xfrm>
            <a:off x="1" y="1988839"/>
            <a:ext cx="9144000" cy="4691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Een inzending ( geen prijs)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4000" dirty="0" smtClean="0"/>
              <a:t>De betekenis van geluid</a:t>
            </a:r>
          </a:p>
          <a:p>
            <a:r>
              <a:rPr lang="nl-NL" sz="4000" dirty="0" smtClean="0"/>
              <a:t>Bij het maken van filmpjes hebben ze geen hulp nodig</a:t>
            </a:r>
          </a:p>
          <a:p>
            <a:endParaRPr lang="de-DE" dirty="0" smtClean="0"/>
          </a:p>
          <a:p>
            <a:r>
              <a:rPr lang="de-DE" dirty="0" smtClean="0"/>
              <a:t>Mark en Mark</a:t>
            </a:r>
            <a:endParaRPr lang="nl-NL" dirty="0" smtClean="0"/>
          </a:p>
          <a:p>
            <a:r>
              <a:rPr lang="de-DE" u="sng" dirty="0" smtClean="0">
                <a:hlinkClick r:id="rId2"/>
              </a:rPr>
              <a:t>http://www.youtube.com/watch?v=uV69Hvmp-pw</a:t>
            </a:r>
            <a:endParaRPr lang="nl-NL" dirty="0" smtClean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 dirty="0" smtClean="0"/>
              <a:t>3</a:t>
            </a:r>
            <a:r>
              <a:rPr lang="nl-NL" sz="3200" baseline="30000" dirty="0" smtClean="0"/>
              <a:t>e</a:t>
            </a:r>
            <a:r>
              <a:rPr lang="nl-NL" sz="3200" dirty="0" smtClean="0"/>
              <a:t> prijs ( 200 euro)</a:t>
            </a:r>
            <a:br>
              <a:rPr lang="nl-NL" sz="3200" dirty="0" smtClean="0"/>
            </a:br>
            <a:r>
              <a:rPr lang="nl-NL" sz="3200" dirty="0" smtClean="0"/>
              <a:t> </a:t>
            </a:r>
            <a:r>
              <a:rPr lang="nl-NL" sz="3200" dirty="0" err="1" smtClean="0"/>
              <a:t>Gökçen</a:t>
            </a:r>
            <a:r>
              <a:rPr lang="nl-NL" sz="3200" dirty="0" smtClean="0"/>
              <a:t> </a:t>
            </a:r>
            <a:r>
              <a:rPr lang="nl-NL" sz="3200" dirty="0" err="1" smtClean="0"/>
              <a:t>Evcil</a:t>
            </a:r>
            <a:r>
              <a:rPr lang="nl-NL" sz="3200" dirty="0" smtClean="0"/>
              <a:t> &amp; Maud </a:t>
            </a:r>
            <a:r>
              <a:rPr lang="nl-NL" sz="3200" dirty="0" err="1" smtClean="0"/>
              <a:t>Geelen</a:t>
            </a:r>
            <a:r>
              <a:rPr lang="nl-NL" sz="3200" dirty="0" smtClean="0"/>
              <a:t/>
            </a:r>
            <a:br>
              <a:rPr lang="nl-NL" sz="3200" dirty="0" smtClean="0"/>
            </a:br>
            <a:r>
              <a:rPr lang="nl-NL" sz="3200" dirty="0" smtClean="0"/>
              <a:t>1</a:t>
            </a:r>
            <a:r>
              <a:rPr lang="nl-NL" sz="3200" baseline="30000" dirty="0" smtClean="0"/>
              <a:t>e</a:t>
            </a:r>
            <a:r>
              <a:rPr lang="nl-NL" sz="3200" dirty="0" smtClean="0"/>
              <a:t> </a:t>
            </a:r>
            <a:r>
              <a:rPr lang="nl-NL" sz="3200" dirty="0" err="1" smtClean="0"/>
              <a:t>jaars</a:t>
            </a:r>
            <a:r>
              <a:rPr lang="nl-NL" sz="3200" dirty="0" smtClean="0"/>
              <a:t> lerarenopleiding wiskunde ILS HAN</a:t>
            </a:r>
            <a:endParaRPr lang="nl-NL" sz="3200" dirty="0"/>
          </a:p>
        </p:txBody>
      </p:sp>
      <p:pic>
        <p:nvPicPr>
          <p:cNvPr id="4" name="Tijdelijke aanduiding voor inhoud 3" descr="IMG_07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1772816"/>
            <a:ext cx="5472608" cy="4104456"/>
          </a:xfrm>
        </p:spPr>
      </p:pic>
      <p:sp>
        <p:nvSpPr>
          <p:cNvPr id="6" name="Tekstvak 5"/>
          <p:cNvSpPr txBox="1"/>
          <p:nvPr/>
        </p:nvSpPr>
        <p:spPr>
          <a:xfrm>
            <a:off x="1331640" y="5934670"/>
            <a:ext cx="4962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Het filmpje getuigde van creativiteit:</a:t>
            </a:r>
          </a:p>
          <a:p>
            <a:r>
              <a:rPr lang="nl-NL" dirty="0" smtClean="0">
                <a:hlinkClick r:id="rId3"/>
              </a:rPr>
              <a:t>https://www.youtube.com/watch?v=a4Yw97gsnV8</a:t>
            </a:r>
            <a:endParaRPr lang="nl-NL" dirty="0" smtClean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5589240"/>
            <a:ext cx="8229600" cy="1008112"/>
          </a:xfrm>
        </p:spPr>
        <p:txBody>
          <a:bodyPr>
            <a:normAutofit/>
          </a:bodyPr>
          <a:lstStyle/>
          <a:p>
            <a:r>
              <a:rPr lang="nl-NL" sz="2000" u="sng" dirty="0" smtClean="0">
                <a:hlinkClick r:id="rId2"/>
              </a:rPr>
              <a:t>http</a:t>
            </a:r>
            <a:r>
              <a:rPr lang="nl-NL" sz="2000" u="sng" dirty="0">
                <a:hlinkClick r:id="rId2"/>
              </a:rPr>
              <a:t>://www.youtube.com/watch?v=5pkga3X36MU&amp;feature=related</a:t>
            </a:r>
            <a:endParaRPr lang="nl-NL" sz="2000" dirty="0"/>
          </a:p>
          <a:p>
            <a:r>
              <a:rPr lang="nl-NL" sz="2000" u="sng" dirty="0" smtClean="0">
                <a:hlinkClick r:id="rId3"/>
              </a:rPr>
              <a:t>http</a:t>
            </a:r>
            <a:r>
              <a:rPr lang="nl-NL" sz="2000" u="sng" dirty="0">
                <a:hlinkClick r:id="rId3"/>
              </a:rPr>
              <a:t>://www.youtube.com/watch?v=275_rNJN1tI&amp;feature=related</a:t>
            </a:r>
            <a:endParaRPr lang="nl-NL" sz="2000" dirty="0"/>
          </a:p>
        </p:txBody>
      </p:sp>
      <p:sp>
        <p:nvSpPr>
          <p:cNvPr id="4" name="Tekstvak 3"/>
          <p:cNvSpPr txBox="1"/>
          <p:nvPr/>
        </p:nvSpPr>
        <p:spPr>
          <a:xfrm>
            <a:off x="539552" y="1628800"/>
            <a:ext cx="49685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/>
              <a:t>Reverspectief</a:t>
            </a:r>
            <a:r>
              <a:rPr lang="nl-NL" b="1" dirty="0" smtClean="0"/>
              <a:t> , </a:t>
            </a:r>
            <a:r>
              <a:rPr lang="nl-NL" dirty="0" smtClean="0"/>
              <a:t>ook wel </a:t>
            </a:r>
            <a:r>
              <a:rPr lang="nl-NL" dirty="0" err="1" smtClean="0"/>
              <a:t>reverse</a:t>
            </a:r>
            <a:r>
              <a:rPr lang="nl-NL" dirty="0" smtClean="0"/>
              <a:t> </a:t>
            </a:r>
            <a:r>
              <a:rPr lang="nl-NL" dirty="0" err="1" smtClean="0"/>
              <a:t>perspective</a:t>
            </a:r>
            <a:r>
              <a:rPr lang="nl-NL" dirty="0" smtClean="0"/>
              <a:t>, antiperspectief, of omgekeerd perspectief genoemd is een optische illusie die optreedt in een driedimensionaal schilderij. </a:t>
            </a:r>
            <a:endParaRPr lang="nl-NL" dirty="0"/>
          </a:p>
          <a:p>
            <a:r>
              <a:rPr lang="nl-NL" dirty="0"/>
              <a:t> </a:t>
            </a:r>
          </a:p>
          <a:p>
            <a:r>
              <a:rPr lang="nl-NL" dirty="0" smtClean="0"/>
              <a:t>Dit principe is veel toegepast door de Engelse kunstenaar Patrick </a:t>
            </a:r>
            <a:r>
              <a:rPr lang="nl-NL" dirty="0" err="1" smtClean="0"/>
              <a:t>Hughes</a:t>
            </a:r>
            <a:r>
              <a:rPr lang="nl-NL" dirty="0" smtClean="0"/>
              <a:t>. </a:t>
            </a:r>
            <a:endParaRPr lang="nl-NL" dirty="0"/>
          </a:p>
          <a:p>
            <a:endParaRPr lang="nl-NL" dirty="0"/>
          </a:p>
          <a:p>
            <a:r>
              <a:rPr lang="nl-NL" dirty="0" smtClean="0"/>
              <a:t>Hieronder twee links naar filmpjes van het effect:</a:t>
            </a:r>
            <a:endParaRPr lang="nl-NL" dirty="0"/>
          </a:p>
          <a:p>
            <a:endParaRPr lang="nl-NL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nl-NL" dirty="0" smtClean="0"/>
              <a:t>Wat is </a:t>
            </a:r>
            <a:r>
              <a:rPr lang="nl-NL" dirty="0" err="1" smtClean="0"/>
              <a:t>reverspectief</a:t>
            </a:r>
            <a:r>
              <a:rPr lang="nl-NL" dirty="0" smtClean="0"/>
              <a:t>?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412776"/>
            <a:ext cx="3391813" cy="370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/>
          <p:nvPr/>
        </p:nvSpPr>
        <p:spPr>
          <a:xfrm>
            <a:off x="5580112" y="5229200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 smtClean="0"/>
              <a:t>Bron foto: http://www.arsetmathesis.nl/</a:t>
            </a:r>
            <a:endParaRPr lang="nl-N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sz="3100" dirty="0" smtClean="0"/>
              <a:t>2</a:t>
            </a:r>
            <a:r>
              <a:rPr lang="nl-NL" sz="3100" baseline="30000" dirty="0" smtClean="0"/>
              <a:t>e</a:t>
            </a:r>
            <a:r>
              <a:rPr lang="nl-NL" sz="3100" dirty="0" smtClean="0"/>
              <a:t> prijs ( 300 euro)</a:t>
            </a:r>
            <a:br>
              <a:rPr lang="nl-NL" sz="3100" dirty="0" smtClean="0"/>
            </a:br>
            <a:r>
              <a:rPr lang="nl-NL" sz="3100" dirty="0" err="1" smtClean="0"/>
              <a:t>Nieke</a:t>
            </a:r>
            <a:r>
              <a:rPr lang="nl-NL" sz="3100" dirty="0" smtClean="0"/>
              <a:t> van </a:t>
            </a:r>
            <a:r>
              <a:rPr lang="nl-NL" sz="3100" dirty="0" err="1" smtClean="0"/>
              <a:t>Roij</a:t>
            </a:r>
            <a:r>
              <a:rPr lang="nl-NL" sz="3100" dirty="0" smtClean="0"/>
              <a:t/>
            </a:r>
            <a:br>
              <a:rPr lang="nl-NL" sz="3100" dirty="0" smtClean="0"/>
            </a:br>
            <a:r>
              <a:rPr lang="nl-NL" sz="3100" dirty="0" smtClean="0"/>
              <a:t> 4</a:t>
            </a:r>
            <a:r>
              <a:rPr lang="nl-NL" sz="3100" baseline="30000" dirty="0" smtClean="0"/>
              <a:t>e</a:t>
            </a:r>
            <a:r>
              <a:rPr lang="nl-NL" sz="3100" dirty="0" smtClean="0"/>
              <a:t> </a:t>
            </a:r>
            <a:r>
              <a:rPr lang="nl-NL" sz="3100" dirty="0" err="1" smtClean="0"/>
              <a:t>jaars</a:t>
            </a:r>
            <a:r>
              <a:rPr lang="nl-NL" sz="3100" dirty="0" smtClean="0"/>
              <a:t> lerarenopleiding wiskunde ILS HAN 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5877272"/>
            <a:ext cx="5688632" cy="676672"/>
          </a:xfrm>
        </p:spPr>
        <p:txBody>
          <a:bodyPr>
            <a:normAutofit fontScale="40000" lnSpcReduction="20000"/>
          </a:bodyPr>
          <a:lstStyle/>
          <a:p>
            <a:r>
              <a:rPr lang="nl-NL" dirty="0" smtClean="0"/>
              <a:t>Het object was indrukwekkend en het </a:t>
            </a:r>
            <a:r>
              <a:rPr lang="nl-NL" dirty="0" err="1" smtClean="0"/>
              <a:t>reverspectief</a:t>
            </a:r>
            <a:r>
              <a:rPr lang="nl-NL" dirty="0" smtClean="0"/>
              <a:t> werkte zeer sterk</a:t>
            </a:r>
          </a:p>
          <a:p>
            <a:r>
              <a:rPr lang="nl-NL" u="sng" dirty="0" smtClean="0">
                <a:hlinkClick r:id="rId2"/>
              </a:rPr>
              <a:t>http://www.youtube.com/watch?v=KBzDoxyYArc&amp;feature=youtu.be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4" name="Afbeelding 4" descr="IMAG006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797152"/>
            <a:ext cx="3275856" cy="184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3" descr="IMAG0070.jpg"/>
          <p:cNvPicPr>
            <a:picLocks noChangeAspect="1"/>
          </p:cNvPicPr>
          <p:nvPr/>
        </p:nvPicPr>
        <p:blipFill>
          <a:blip r:embed="rId4" cstate="print"/>
          <a:srcRect l="7738" r="16194"/>
          <a:stretch>
            <a:fillRect/>
          </a:stretch>
        </p:blipFill>
        <p:spPr bwMode="auto">
          <a:xfrm>
            <a:off x="395536" y="1988840"/>
            <a:ext cx="495331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Tijdelijke aanduiding voor inhoud 3" descr="IMAG006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580112" y="2780928"/>
            <a:ext cx="3240360" cy="1826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</a:t>
            </a:r>
            <a:r>
              <a:rPr lang="nl-NL" baseline="30000" dirty="0" smtClean="0"/>
              <a:t>e</a:t>
            </a:r>
            <a:r>
              <a:rPr lang="nl-NL" dirty="0" smtClean="0"/>
              <a:t> prijs ( 500  euro)</a:t>
            </a:r>
            <a:br>
              <a:rPr lang="nl-NL" dirty="0" smtClean="0"/>
            </a:br>
            <a:r>
              <a:rPr lang="nl-NL" dirty="0" smtClean="0"/>
              <a:t>Peter </a:t>
            </a:r>
            <a:r>
              <a:rPr lang="nl-NL" dirty="0" err="1" smtClean="0"/>
              <a:t>Bastiaanse</a:t>
            </a:r>
            <a:r>
              <a:rPr lang="nl-NL" dirty="0" smtClean="0"/>
              <a:t> ( kunstschilder)</a:t>
            </a:r>
            <a:endParaRPr lang="nl-NL" dirty="0"/>
          </a:p>
        </p:txBody>
      </p:sp>
      <p:pic>
        <p:nvPicPr>
          <p:cNvPr id="4" name="Tijdelijke aanduiding voor inhoud 3" descr="IMG_07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7047" b="9313"/>
          <a:stretch>
            <a:fillRect/>
          </a:stretch>
        </p:blipFill>
        <p:spPr>
          <a:xfrm>
            <a:off x="225726" y="1772816"/>
            <a:ext cx="8918274" cy="4256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 smtClean="0"/>
              <a:t>Een stap verder</a:t>
            </a:r>
            <a:endParaRPr lang="nl-NL" sz="54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1600200"/>
            <a:ext cx="8568952" cy="4781128"/>
          </a:xfrm>
        </p:spPr>
        <p:txBody>
          <a:bodyPr>
            <a:normAutofit/>
          </a:bodyPr>
          <a:lstStyle/>
          <a:p>
            <a:pPr latinLnBrk="1"/>
            <a:r>
              <a:rPr lang="nl-NL" dirty="0" smtClean="0"/>
              <a:t>Idee: met fotografie kun je gebrek aan                  tekenvaardigheid oplossen !</a:t>
            </a:r>
          </a:p>
          <a:p>
            <a:pPr latinLnBrk="1"/>
            <a:endParaRPr lang="nl-NL" dirty="0" smtClean="0"/>
          </a:p>
          <a:p>
            <a:pPr latinLnBrk="1"/>
            <a:endParaRPr lang="nl-NL" dirty="0" smtClean="0"/>
          </a:p>
          <a:p>
            <a:pPr latinLnBrk="1"/>
            <a:r>
              <a:rPr lang="nl-NL" dirty="0" smtClean="0"/>
              <a:t>Uitnodiging NWD, </a:t>
            </a:r>
          </a:p>
          <a:p>
            <a:pPr latinLnBrk="1"/>
            <a:r>
              <a:rPr lang="nl-NL" dirty="0" smtClean="0"/>
              <a:t>opening nieuwe gebouw HAN</a:t>
            </a:r>
          </a:p>
          <a:p>
            <a:pPr latinLnBrk="1"/>
            <a:r>
              <a:rPr lang="nl-NL" dirty="0" smtClean="0"/>
              <a:t> </a:t>
            </a:r>
            <a:r>
              <a:rPr lang="nl-NL" dirty="0" smtClean="0">
                <a:sym typeface="Symbol"/>
              </a:rPr>
              <a:t>	</a:t>
            </a:r>
            <a:r>
              <a:rPr lang="nl-NL" dirty="0" smtClean="0"/>
              <a:t>Kerstprijsvraag 2014 !!!</a:t>
            </a:r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924944"/>
            <a:ext cx="341987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rmAutofit/>
          </a:bodyPr>
          <a:lstStyle/>
          <a:p>
            <a:r>
              <a:rPr lang="nl-NL" dirty="0" smtClean="0"/>
              <a:t>Eerst enige verdere analyse</a:t>
            </a:r>
            <a:br>
              <a:rPr lang="nl-NL" dirty="0" smtClean="0"/>
            </a:br>
            <a:r>
              <a:rPr lang="nl-NL" dirty="0" smtClean="0"/>
              <a:t>van </a:t>
            </a:r>
            <a:r>
              <a:rPr lang="nl-NL" dirty="0" err="1" smtClean="0"/>
              <a:t>reverspectief</a:t>
            </a:r>
            <a:r>
              <a:rPr lang="nl-NL" dirty="0" smtClean="0"/>
              <a:t> in het werk van Patrick </a:t>
            </a:r>
            <a:r>
              <a:rPr lang="nl-NL" dirty="0" err="1" smtClean="0"/>
              <a:t>Hughes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4653136"/>
            <a:ext cx="8229600" cy="1473027"/>
          </a:xfrm>
        </p:spPr>
        <p:txBody>
          <a:bodyPr/>
          <a:lstStyle/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NL" dirty="0" smtClean="0"/>
              <a:t>klopt het perspectief?</a:t>
            </a:r>
            <a:endParaRPr lang="nl-NL" dirty="0"/>
          </a:p>
        </p:txBody>
      </p:sp>
      <p:pic>
        <p:nvPicPr>
          <p:cNvPr id="4" name="Tijdelijke aanduiding voor inhoud 3" descr="IMG_10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1534" y="1124744"/>
            <a:ext cx="7584842" cy="5688632"/>
          </a:xfrm>
        </p:spPr>
      </p:pic>
      <p:cxnSp>
        <p:nvCxnSpPr>
          <p:cNvPr id="6" name="Rechte verbindingslijn 5"/>
          <p:cNvCxnSpPr/>
          <p:nvPr/>
        </p:nvCxnSpPr>
        <p:spPr>
          <a:xfrm>
            <a:off x="1403648" y="1556792"/>
            <a:ext cx="2376264" cy="20162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1475656" y="4077072"/>
            <a:ext cx="2304256" cy="21602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 flipV="1">
            <a:off x="3779912" y="1556792"/>
            <a:ext cx="2376264" cy="20162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3707904" y="4077072"/>
            <a:ext cx="2376264" cy="20162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IMG_11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005" t="30672" r="13293" b="24402"/>
          <a:stretch>
            <a:fillRect/>
          </a:stretch>
        </p:blipFill>
        <p:spPr>
          <a:xfrm>
            <a:off x="0" y="0"/>
            <a:ext cx="9152591" cy="3968822"/>
          </a:xfrm>
        </p:spPr>
      </p:pic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555776" y="4005064"/>
            <a:ext cx="4176464" cy="1143000"/>
          </a:xfrm>
        </p:spPr>
        <p:txBody>
          <a:bodyPr/>
          <a:lstStyle/>
          <a:p>
            <a:r>
              <a:rPr lang="nl-NL" dirty="0" smtClean="0"/>
              <a:t>perspectief?</a:t>
            </a:r>
            <a:endParaRPr lang="nl-NL" dirty="0"/>
          </a:p>
        </p:txBody>
      </p:sp>
      <p:pic>
        <p:nvPicPr>
          <p:cNvPr id="6" name="Afbeelding 5" descr="IMG_1218.JPG"/>
          <p:cNvPicPr>
            <a:picLocks noChangeAspect="1"/>
          </p:cNvPicPr>
          <p:nvPr/>
        </p:nvPicPr>
        <p:blipFill>
          <a:blip r:embed="rId3" cstate="print"/>
          <a:srcRect l="21053" t="7237" r="2632" b="9868"/>
          <a:stretch>
            <a:fillRect/>
          </a:stretch>
        </p:blipFill>
        <p:spPr>
          <a:xfrm>
            <a:off x="7422715" y="4365104"/>
            <a:ext cx="1721285" cy="2492896"/>
          </a:xfrm>
          <a:prstGeom prst="rect">
            <a:avLst/>
          </a:prstGeom>
        </p:spPr>
      </p:pic>
      <p:pic>
        <p:nvPicPr>
          <p:cNvPr id="7" name="Afbeelding 6" descr="IMG_1217.JPG"/>
          <p:cNvPicPr>
            <a:picLocks noChangeAspect="1"/>
          </p:cNvPicPr>
          <p:nvPr/>
        </p:nvPicPr>
        <p:blipFill>
          <a:blip r:embed="rId4" cstate="print"/>
          <a:srcRect t="22340" b="13432"/>
          <a:stretch>
            <a:fillRect/>
          </a:stretch>
        </p:blipFill>
        <p:spPr>
          <a:xfrm>
            <a:off x="0" y="4941168"/>
            <a:ext cx="4427984" cy="2133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horizon?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964" t="28172" r="10071" b="35407"/>
          <a:stretch>
            <a:fillRect/>
          </a:stretch>
        </p:blipFill>
        <p:spPr bwMode="auto">
          <a:xfrm>
            <a:off x="0" y="1988840"/>
            <a:ext cx="871296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IMG_11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005" t="30672" r="13293" b="24402"/>
          <a:stretch>
            <a:fillRect/>
          </a:stretch>
        </p:blipFill>
        <p:spPr>
          <a:xfrm>
            <a:off x="0" y="836712"/>
            <a:ext cx="9152591" cy="3968822"/>
          </a:xfrm>
        </p:spPr>
      </p:pic>
      <p:cxnSp>
        <p:nvCxnSpPr>
          <p:cNvPr id="39" name="Rechte verbindingslijn 38"/>
          <p:cNvCxnSpPr/>
          <p:nvPr/>
        </p:nvCxnSpPr>
        <p:spPr>
          <a:xfrm>
            <a:off x="0" y="2276872"/>
            <a:ext cx="9144000" cy="0"/>
          </a:xfrm>
          <a:prstGeom prst="line">
            <a:avLst/>
          </a:prstGeom>
          <a:ln w="25400">
            <a:solidFill>
              <a:srgbClr val="2010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 flipV="1">
            <a:off x="5148064" y="1700808"/>
            <a:ext cx="3995936" cy="2736304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 flipV="1">
            <a:off x="4067944" y="1844824"/>
            <a:ext cx="3456384" cy="158417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 flipV="1">
            <a:off x="4067944" y="1844824"/>
            <a:ext cx="3456384" cy="2592288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 flipV="1">
            <a:off x="5148064" y="1628800"/>
            <a:ext cx="3995936" cy="1728192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/>
          <p:cNvCxnSpPr/>
          <p:nvPr/>
        </p:nvCxnSpPr>
        <p:spPr>
          <a:xfrm>
            <a:off x="1403648" y="2492896"/>
            <a:ext cx="2664296" cy="1944216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/>
          <p:cNvCxnSpPr/>
          <p:nvPr/>
        </p:nvCxnSpPr>
        <p:spPr>
          <a:xfrm>
            <a:off x="1259632" y="2420888"/>
            <a:ext cx="2736304" cy="1008112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/>
          <p:cNvCxnSpPr/>
          <p:nvPr/>
        </p:nvCxnSpPr>
        <p:spPr>
          <a:xfrm>
            <a:off x="2627784" y="2492896"/>
            <a:ext cx="2483768" cy="864096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39"/>
          <p:cNvCxnSpPr/>
          <p:nvPr/>
        </p:nvCxnSpPr>
        <p:spPr>
          <a:xfrm>
            <a:off x="2627784" y="2492896"/>
            <a:ext cx="2483768" cy="1944216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44"/>
          <p:cNvCxnSpPr/>
          <p:nvPr/>
        </p:nvCxnSpPr>
        <p:spPr>
          <a:xfrm>
            <a:off x="1835696" y="1268760"/>
            <a:ext cx="3851920" cy="108012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46"/>
          <p:cNvCxnSpPr/>
          <p:nvPr/>
        </p:nvCxnSpPr>
        <p:spPr>
          <a:xfrm flipV="1">
            <a:off x="5652120" y="764704"/>
            <a:ext cx="3096344" cy="161156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itel 1"/>
          <p:cNvSpPr>
            <a:spLocks noGrp="1"/>
          </p:cNvSpPr>
          <p:nvPr>
            <p:ph type="title"/>
          </p:nvPr>
        </p:nvSpPr>
        <p:spPr>
          <a:xfrm>
            <a:off x="683568" y="5013176"/>
            <a:ext cx="8229600" cy="1143000"/>
          </a:xfrm>
        </p:spPr>
        <p:txBody>
          <a:bodyPr/>
          <a:lstStyle/>
          <a:p>
            <a:r>
              <a:rPr lang="nl-NL" dirty="0" smtClean="0"/>
              <a:t>verdwijnpunten op de horizon? 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SPR30009514082909380_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699" t="6012" r="2154" b="49063"/>
          <a:stretch>
            <a:fillRect/>
          </a:stretch>
        </p:blipFill>
        <p:spPr>
          <a:xfrm>
            <a:off x="323528" y="1412776"/>
            <a:ext cx="8604448" cy="3061198"/>
          </a:xfr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endParaRPr lang="nl-NL" dirty="0"/>
          </a:p>
        </p:txBody>
      </p:sp>
      <p:pic>
        <p:nvPicPr>
          <p:cNvPr id="6" name="Afbeelding 5" descr="IMG_11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653136"/>
            <a:ext cx="2592288" cy="1944216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923928" y="4581128"/>
            <a:ext cx="4978896" cy="2116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Helling van zijvlakken piramides: overwegend 45 graden (logisch?)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SPR30009514082909380_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699" t="6012" r="2154" b="49063"/>
          <a:stretch>
            <a:fillRect/>
          </a:stretch>
        </p:blipFill>
        <p:spPr>
          <a:xfrm>
            <a:off x="323528" y="1412776"/>
            <a:ext cx="8604448" cy="3061198"/>
          </a:xfr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endParaRPr lang="nl-NL" dirty="0"/>
          </a:p>
        </p:txBody>
      </p:sp>
      <p:pic>
        <p:nvPicPr>
          <p:cNvPr id="6" name="Afbeelding 5" descr="IMG_11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653136"/>
            <a:ext cx="2592288" cy="1944216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923928" y="4581128"/>
            <a:ext cx="4978896" cy="2116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Versterking optisch effect m.b.v. doorlopend boven- en ondervlak, met weinig details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539552" y="1556792"/>
            <a:ext cx="8208912" cy="2736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0" name="Rechte verbindingslijn 9"/>
          <p:cNvCxnSpPr/>
          <p:nvPr/>
        </p:nvCxnSpPr>
        <p:spPr>
          <a:xfrm>
            <a:off x="3275856" y="1556792"/>
            <a:ext cx="0" cy="273630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6012160" y="1556792"/>
            <a:ext cx="0" cy="273630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 flipH="1">
            <a:off x="467544" y="5733256"/>
            <a:ext cx="266429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nl-NL" dirty="0" smtClean="0"/>
              <a:t>Wat volgt?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5328592"/>
          </a:xfrm>
        </p:spPr>
        <p:txBody>
          <a:bodyPr>
            <a:normAutofit fontScale="85000" lnSpcReduction="20000"/>
          </a:bodyPr>
          <a:lstStyle/>
          <a:p>
            <a:r>
              <a:rPr lang="nl-NL" dirty="0" smtClean="0"/>
              <a:t>Vooraf: objecten in de zaal, voorstellen, wiskunde en kunst, wiskundig amusement, projecten</a:t>
            </a:r>
          </a:p>
          <a:p>
            <a:r>
              <a:rPr lang="nl-NL" dirty="0" smtClean="0"/>
              <a:t>Kunstenaar Patrick </a:t>
            </a:r>
            <a:r>
              <a:rPr lang="nl-NL" dirty="0" err="1" smtClean="0"/>
              <a:t>Hughes</a:t>
            </a:r>
            <a:r>
              <a:rPr lang="nl-NL" dirty="0" smtClean="0"/>
              <a:t> en het fenomeen </a:t>
            </a:r>
            <a:r>
              <a:rPr lang="nl-NL" dirty="0" err="1" smtClean="0"/>
              <a:t>Reverspectief</a:t>
            </a:r>
            <a:endParaRPr lang="nl-NL" dirty="0" smtClean="0"/>
          </a:p>
          <a:p>
            <a:r>
              <a:rPr lang="nl-NL" dirty="0" smtClean="0"/>
              <a:t>Deelname wiskundestudenten aan landelijke prijsvraag</a:t>
            </a:r>
          </a:p>
          <a:p>
            <a:r>
              <a:rPr lang="nl-NL" dirty="0" smtClean="0"/>
              <a:t>Idee: hoe kun je vanuit  foto’s </a:t>
            </a:r>
            <a:r>
              <a:rPr lang="nl-NL" dirty="0" err="1" smtClean="0"/>
              <a:t>reverspectieven</a:t>
            </a:r>
            <a:r>
              <a:rPr lang="nl-NL" dirty="0" smtClean="0"/>
              <a:t> maken?</a:t>
            </a:r>
          </a:p>
          <a:p>
            <a:r>
              <a:rPr lang="nl-NL" dirty="0" smtClean="0"/>
              <a:t>Verdere analyse van werk van </a:t>
            </a:r>
            <a:r>
              <a:rPr lang="nl-NL" dirty="0" err="1" smtClean="0"/>
              <a:t>Hughes</a:t>
            </a:r>
            <a:r>
              <a:rPr lang="nl-NL" dirty="0" smtClean="0"/>
              <a:t>.</a:t>
            </a:r>
          </a:p>
          <a:p>
            <a:r>
              <a:rPr lang="nl-NL" dirty="0" smtClean="0"/>
              <a:t>Kerstprijsvraag 2014 lerarenopleiding wiskunde</a:t>
            </a:r>
          </a:p>
          <a:p>
            <a:r>
              <a:rPr lang="nl-NL" dirty="0" smtClean="0"/>
              <a:t>Enige hulp bij rekenen en fotobewerking</a:t>
            </a:r>
          </a:p>
          <a:p>
            <a:r>
              <a:rPr lang="nl-NL" dirty="0" smtClean="0"/>
              <a:t>Wat kun je met leerlingen VO? </a:t>
            </a:r>
          </a:p>
          <a:p>
            <a:r>
              <a:rPr lang="nl-NL" dirty="0" smtClean="0"/>
              <a:t>Workshop met twee oefeningen </a:t>
            </a:r>
          </a:p>
          <a:p>
            <a:r>
              <a:rPr lang="nl-NL" dirty="0" err="1" smtClean="0"/>
              <a:t>Ppt-presentatie</a:t>
            </a:r>
            <a:r>
              <a:rPr lang="nl-NL" dirty="0" smtClean="0"/>
              <a:t> en alle oefenmateriaal, hulp e.d. op site van NWD 2015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SPR30009514082909380_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9287" t="6012" r="2154" b="49063"/>
          <a:stretch>
            <a:fillRect/>
          </a:stretch>
        </p:blipFill>
        <p:spPr>
          <a:xfrm>
            <a:off x="0" y="1412776"/>
            <a:ext cx="8907904" cy="4824536"/>
          </a:xfr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Als je een foto van het 3D-object maakt:</a:t>
            </a:r>
            <a:br>
              <a:rPr lang="nl-NL" dirty="0" smtClean="0"/>
            </a:br>
            <a:r>
              <a:rPr lang="nl-NL" sz="3100" dirty="0" smtClean="0"/>
              <a:t>in platte afbeelding worden maten vervormd </a:t>
            </a:r>
            <a:endParaRPr lang="nl-NL" sz="3100" dirty="0"/>
          </a:p>
        </p:txBody>
      </p:sp>
      <p:cxnSp>
        <p:nvCxnSpPr>
          <p:cNvPr id="7" name="Rechte verbindingslijn 6"/>
          <p:cNvCxnSpPr/>
          <p:nvPr/>
        </p:nvCxnSpPr>
        <p:spPr>
          <a:xfrm>
            <a:off x="4283968" y="1412776"/>
            <a:ext cx="0" cy="525658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6372200" y="1412776"/>
            <a:ext cx="0" cy="51845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7020272" y="1196752"/>
            <a:ext cx="0" cy="5661248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8892480" y="1268760"/>
            <a:ext cx="0" cy="54006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NL" dirty="0" smtClean="0"/>
              <a:t>Bij ronde vormen gaat het ‘mis’</a:t>
            </a:r>
            <a:endParaRPr lang="nl-NL" dirty="0"/>
          </a:p>
        </p:txBody>
      </p:sp>
      <p:pic>
        <p:nvPicPr>
          <p:cNvPr id="4" name="Tijdelijke aanduiding voor inhoud 3" descr="IMG_11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748" t="7955"/>
          <a:stretch>
            <a:fillRect/>
          </a:stretch>
        </p:blipFill>
        <p:spPr>
          <a:xfrm>
            <a:off x="539552" y="1052736"/>
            <a:ext cx="3744416" cy="2802002"/>
          </a:xfrm>
        </p:spPr>
      </p:pic>
      <p:pic>
        <p:nvPicPr>
          <p:cNvPr id="5" name="Afbeelding 4" descr="IMG_11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933056"/>
            <a:ext cx="3744416" cy="2808312"/>
          </a:xfrm>
          <a:prstGeom prst="rect">
            <a:avLst/>
          </a:prstGeom>
        </p:spPr>
      </p:pic>
      <p:pic>
        <p:nvPicPr>
          <p:cNvPr id="6" name="Afbeelding 5" descr="IMG_11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006842"/>
            <a:ext cx="4572000" cy="34290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572000" y="1124744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Reden dat op de schilderijen personen ontbreken. 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Idee: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van foto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naar 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err="1" smtClean="0"/>
              <a:t>Rever</a:t>
            </a:r>
            <a:r>
              <a:rPr lang="nl-NL" dirty="0" smtClean="0"/>
              <a:t>-</a:t>
            </a:r>
            <a:br>
              <a:rPr lang="nl-NL" dirty="0" smtClean="0"/>
            </a:br>
            <a:r>
              <a:rPr lang="nl-NL" dirty="0" err="1" smtClean="0"/>
              <a:t>spectief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9822" t="18500" r="50688" b="8001"/>
          <a:stretch>
            <a:fillRect/>
          </a:stretch>
        </p:blipFill>
        <p:spPr bwMode="auto">
          <a:xfrm>
            <a:off x="0" y="-1"/>
            <a:ext cx="3203848" cy="679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5"/>
          <p:cNvPicPr/>
          <p:nvPr/>
        </p:nvPicPr>
        <p:blipFill>
          <a:blip r:embed="rId3" cstate="print"/>
          <a:srcRect l="24156" t="12421" r="38650" b="8528"/>
          <a:stretch>
            <a:fillRect/>
          </a:stretch>
        </p:blipFill>
        <p:spPr bwMode="auto">
          <a:xfrm>
            <a:off x="5724128" y="2564905"/>
            <a:ext cx="2855595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34053" t="26900" r="31691" b="31100"/>
          <a:stretch>
            <a:fillRect/>
          </a:stretch>
        </p:blipFill>
        <p:spPr bwMode="auto">
          <a:xfrm>
            <a:off x="5724128" y="1"/>
            <a:ext cx="3203848" cy="2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0" y="11663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1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0" y="22048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2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0" y="34290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3</a:t>
            </a:r>
            <a:endParaRPr lang="nl-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Kerstkaart 2014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2144" t="20600" r="21747" b="6951"/>
          <a:stretch>
            <a:fillRect/>
          </a:stretch>
        </p:blipFill>
        <p:spPr bwMode="auto">
          <a:xfrm>
            <a:off x="1187624" y="1484784"/>
            <a:ext cx="6840760" cy="4968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" name="Rechte verbindingslijn 5"/>
          <p:cNvCxnSpPr>
            <a:stCxn id="2050" idx="0"/>
            <a:endCxn id="2050" idx="2"/>
          </p:cNvCxnSpPr>
          <p:nvPr/>
        </p:nvCxnSpPr>
        <p:spPr>
          <a:xfrm>
            <a:off x="4608004" y="1484784"/>
            <a:ext cx="0" cy="4968552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984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Kerstprijsvraag Exact 2014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484785"/>
            <a:ext cx="4474840" cy="3096344"/>
          </a:xfrm>
        </p:spPr>
        <p:txBody>
          <a:bodyPr/>
          <a:lstStyle/>
          <a:p>
            <a:r>
              <a:rPr lang="nl-NL" dirty="0" smtClean="0"/>
              <a:t>Zoiets …………, </a:t>
            </a:r>
          </a:p>
          <a:p>
            <a:pPr>
              <a:buNone/>
            </a:pPr>
            <a:r>
              <a:rPr lang="nl-NL" dirty="0" smtClean="0"/>
              <a:t>	maar dan beter</a:t>
            </a:r>
          </a:p>
          <a:p>
            <a:r>
              <a:rPr lang="nl-NL" dirty="0" smtClean="0"/>
              <a:t>Object + filmpje </a:t>
            </a:r>
            <a:r>
              <a:rPr lang="nl-NL" sz="1800" dirty="0" smtClean="0"/>
              <a:t>+ verslagje</a:t>
            </a:r>
          </a:p>
          <a:p>
            <a:endParaRPr lang="nl-NL" sz="1800" dirty="0" smtClean="0"/>
          </a:p>
          <a:p>
            <a:r>
              <a:rPr lang="nl-NL" sz="1800" dirty="0" smtClean="0"/>
              <a:t>Lezing</a:t>
            </a:r>
          </a:p>
          <a:p>
            <a:r>
              <a:rPr lang="nl-NL" sz="1800" dirty="0" smtClean="0"/>
              <a:t>Spelregels, hulp, oefening op digitale leeromgeving HAN</a:t>
            </a:r>
            <a:endParaRPr lang="nl-NL" sz="1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8438" t="21315" r="43684" b="11863"/>
          <a:stretch>
            <a:fillRect/>
          </a:stretch>
        </p:blipFill>
        <p:spPr bwMode="auto">
          <a:xfrm>
            <a:off x="6636229" y="116632"/>
            <a:ext cx="240026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14765" t="50399" r="14951" b="17051"/>
          <a:stretch>
            <a:fillRect/>
          </a:stretch>
        </p:blipFill>
        <p:spPr bwMode="auto">
          <a:xfrm>
            <a:off x="0" y="4653136"/>
            <a:ext cx="635761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772816"/>
            <a:ext cx="6408712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Inspiratie?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3600" dirty="0" err="1" smtClean="0"/>
              <a:t>Piranesi</a:t>
            </a:r>
            <a:r>
              <a:rPr lang="nl-NL" sz="3600" dirty="0" smtClean="0"/>
              <a:t>, </a:t>
            </a:r>
            <a:r>
              <a:rPr lang="nl-NL" sz="3600" dirty="0" err="1" smtClean="0"/>
              <a:t>Escher</a:t>
            </a:r>
            <a:r>
              <a:rPr lang="nl-NL" sz="3600" dirty="0" smtClean="0"/>
              <a:t>, …..</a:t>
            </a:r>
            <a:br>
              <a:rPr lang="nl-NL" sz="3600" dirty="0" smtClean="0"/>
            </a:br>
            <a:r>
              <a:rPr lang="nl-NL" sz="1000" dirty="0" smtClean="0"/>
              <a:t>bron plaatjes: </a:t>
            </a:r>
            <a:r>
              <a:rPr lang="nl-NL" sz="1000" dirty="0" err="1" smtClean="0"/>
              <a:t>nrc</a:t>
            </a:r>
            <a:r>
              <a:rPr lang="nl-NL" sz="1000" dirty="0" smtClean="0"/>
              <a:t> zaterdag 15 112014 en </a:t>
            </a:r>
            <a:br>
              <a:rPr lang="nl-NL" sz="1000" dirty="0" smtClean="0"/>
            </a:br>
            <a:r>
              <a:rPr lang="nl-NL" sz="1000" dirty="0" smtClean="0">
                <a:hlinkClick r:id="rId2"/>
              </a:rPr>
              <a:t>https://c1.staticflickr.com/7/6117/6285987090_c75da5d89a_z.jpg</a:t>
            </a:r>
            <a:r>
              <a:rPr lang="nl-NL" sz="1000" dirty="0" smtClean="0"/>
              <a:t/>
            </a:r>
            <a:br>
              <a:rPr lang="nl-NL" sz="1000" dirty="0" smtClean="0"/>
            </a:br>
            <a:endParaRPr lang="nl-NL" sz="10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14765" t="50399" r="14951" b="17051"/>
          <a:stretch>
            <a:fillRect/>
          </a:stretch>
        </p:blipFill>
        <p:spPr bwMode="auto">
          <a:xfrm>
            <a:off x="0" y="1"/>
            <a:ext cx="3995936" cy="1040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https://c1.staticflickr.com/7/6117/6285987090_c75da5d89a_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0"/>
            <a:ext cx="3563888" cy="269519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14035" b="5905"/>
          <a:stretch>
            <a:fillRect/>
          </a:stretch>
        </p:blipFill>
        <p:spPr bwMode="auto">
          <a:xfrm>
            <a:off x="1187624" y="3717032"/>
            <a:ext cx="242528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www.designcity.3dontwerpen.nl/escher/escher_relatvitei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0375" y="3429000"/>
            <a:ext cx="3603625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Hulp: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040560"/>
          </a:xfrm>
        </p:spPr>
        <p:txBody>
          <a:bodyPr>
            <a:normAutofit/>
          </a:bodyPr>
          <a:lstStyle/>
          <a:p>
            <a:r>
              <a:rPr lang="nl-NL" dirty="0" smtClean="0"/>
              <a:t>Handleiding voor maken van enkele berekeningen en ontwerpen bouwplaat</a:t>
            </a:r>
          </a:p>
          <a:p>
            <a:pPr>
              <a:buNone/>
            </a:pPr>
            <a:r>
              <a:rPr lang="nl-NL" sz="2400" dirty="0" smtClean="0"/>
              <a:t>	(Incl. foto’s plaatjes bewerken in Word (</a:t>
            </a:r>
            <a:r>
              <a:rPr lang="nl-NL" sz="2400" dirty="0" err="1" smtClean="0"/>
              <a:t>kopieren</a:t>
            </a:r>
            <a:r>
              <a:rPr lang="nl-NL" sz="2400" dirty="0" smtClean="0"/>
              <a:t>, bijsnijden, bedekken, oprekken, schuiven, …… ) Fotoshop is niet nodig.) </a:t>
            </a:r>
          </a:p>
          <a:p>
            <a:r>
              <a:rPr lang="nl-NL" dirty="0" smtClean="0"/>
              <a:t>Toegepast op een voorbeeld </a:t>
            </a:r>
          </a:p>
          <a:p>
            <a:r>
              <a:rPr lang="nl-NL" dirty="0" smtClean="0"/>
              <a:t>4 werkbladen om te oefenen met ontwerpen</a:t>
            </a:r>
          </a:p>
          <a:p>
            <a:r>
              <a:rPr lang="nl-NL" dirty="0" smtClean="0"/>
              <a:t>4 werkbladen om te oefenen met uitvoeren van een bouwplaat.</a:t>
            </a:r>
          </a:p>
          <a:p>
            <a:endParaRPr lang="nl-NL" dirty="0" smtClean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HANDLEIDING 'Van foto naar   bouwplaat naar </a:t>
            </a:r>
            <a:r>
              <a:rPr lang="nl-NL" b="1" dirty="0" err="1" smtClean="0"/>
              <a:t>reverspectief</a:t>
            </a:r>
            <a:r>
              <a:rPr lang="nl-NL" b="1" dirty="0" smtClean="0"/>
              <a:t>‘</a:t>
            </a:r>
            <a:br>
              <a:rPr lang="nl-NL" b="1" dirty="0" smtClean="0"/>
            </a:br>
            <a:r>
              <a:rPr lang="nl-NL" sz="3100" dirty="0" smtClean="0"/>
              <a:t>(op papier, wordt uitgedeeld)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b="1" dirty="0" smtClean="0"/>
              <a:t/>
            </a:r>
            <a:br>
              <a:rPr lang="nl-NL" b="1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988840"/>
            <a:ext cx="5400600" cy="45259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dirty="0" smtClean="0"/>
              <a:t>zoek een geschikte foto, leg daarin bovenaanzicht van de afgeknotte piramide vast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kies hoogte van de afgeknotte piramide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ontwerp de bouwplaat </a:t>
            </a:r>
            <a:r>
              <a:rPr lang="nl-NL" sz="2400" dirty="0" smtClean="0"/>
              <a:t>(voorbeeld rekenwerk volgt)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aanwijzingen voor handelingen in Word </a:t>
            </a:r>
            <a:r>
              <a:rPr lang="nl-NL" sz="2600" dirty="0" smtClean="0"/>
              <a:t>(voorbeelden volgen) </a:t>
            </a:r>
          </a:p>
          <a:p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9822" t="18500" r="50688" b="8001"/>
          <a:stretch>
            <a:fillRect/>
          </a:stretch>
        </p:blipFill>
        <p:spPr bwMode="auto">
          <a:xfrm>
            <a:off x="6660232" y="1916832"/>
            <a:ext cx="2198358" cy="466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303468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Hulp bij rekenwerk</a:t>
            </a:r>
            <a:br>
              <a:rPr lang="nl-NL" dirty="0" smtClean="0"/>
            </a:br>
            <a:r>
              <a:rPr lang="nl-NL" sz="2200" dirty="0" smtClean="0"/>
              <a:t>( uit voorbeeld)</a:t>
            </a:r>
            <a:endParaRPr lang="nl-NL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4628" t="20600" r="11116" b="8001"/>
          <a:stretch>
            <a:fillRect/>
          </a:stretch>
        </p:blipFill>
        <p:spPr bwMode="auto">
          <a:xfrm>
            <a:off x="3516847" y="260648"/>
            <a:ext cx="5627153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9288" t="54200" r="56497" b="17450"/>
          <a:stretch>
            <a:fillRect/>
          </a:stretch>
        </p:blipFill>
        <p:spPr bwMode="auto">
          <a:xfrm>
            <a:off x="395536" y="2204864"/>
            <a:ext cx="295232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Rechte verbindingslijn 5"/>
          <p:cNvCxnSpPr/>
          <p:nvPr/>
        </p:nvCxnSpPr>
        <p:spPr>
          <a:xfrm>
            <a:off x="7452320" y="3501008"/>
            <a:ext cx="936104" cy="136815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H="1">
            <a:off x="7452320" y="4869160"/>
            <a:ext cx="864096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 flipV="1">
            <a:off x="7452320" y="3501008"/>
            <a:ext cx="0" cy="1368152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4355976" y="3068960"/>
            <a:ext cx="864096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 flipH="1">
            <a:off x="7668344" y="1772816"/>
            <a:ext cx="1152128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 flipH="1">
            <a:off x="3563888" y="1124744"/>
            <a:ext cx="864096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/>
          <p:cNvCxnSpPr/>
          <p:nvPr/>
        </p:nvCxnSpPr>
        <p:spPr>
          <a:xfrm flipH="1">
            <a:off x="4067944" y="3861048"/>
            <a:ext cx="1152128" cy="0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/>
          <p:nvPr/>
        </p:nvCxnSpPr>
        <p:spPr>
          <a:xfrm flipH="1">
            <a:off x="3923928" y="6021288"/>
            <a:ext cx="1224136" cy="0"/>
          </a:xfrm>
          <a:prstGeom prst="line">
            <a:avLst/>
          </a:prstGeom>
          <a:ln w="50800" cmpd="sng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Hulp bij fotobewerking in Word: uitrekken foto’s </a:t>
            </a:r>
            <a:b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 uit handleiding)</a:t>
            </a: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9231" t="35300" r="34741" b="16401"/>
          <a:stretch>
            <a:fillRect/>
          </a:stretch>
        </p:blipFill>
        <p:spPr bwMode="auto">
          <a:xfrm>
            <a:off x="683568" y="1772816"/>
            <a:ext cx="6336704" cy="477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Rechte verbindingslijn 5"/>
          <p:cNvCxnSpPr/>
          <p:nvPr/>
        </p:nvCxnSpPr>
        <p:spPr>
          <a:xfrm>
            <a:off x="899592" y="2204864"/>
            <a:ext cx="302433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2992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Wiskunde en kunst</a:t>
            </a:r>
            <a:br>
              <a:rPr lang="nl-NL" dirty="0" smtClean="0"/>
            </a:br>
            <a:r>
              <a:rPr lang="nl-NL" sz="2700" dirty="0" smtClean="0"/>
              <a:t>op 2</a:t>
            </a:r>
            <a:r>
              <a:rPr lang="nl-NL" sz="2700" baseline="30000" dirty="0" smtClean="0"/>
              <a:t>e</a:t>
            </a:r>
            <a:r>
              <a:rPr lang="nl-NL" sz="2700" dirty="0" smtClean="0"/>
              <a:t> gr. Lerarenopleiding Nijmegen</a:t>
            </a:r>
            <a:endParaRPr lang="nl-NL" sz="27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556792"/>
            <a:ext cx="6635080" cy="5112568"/>
          </a:xfrm>
        </p:spPr>
        <p:txBody>
          <a:bodyPr>
            <a:normAutofit fontScale="92500" lnSpcReduction="10000"/>
          </a:bodyPr>
          <a:lstStyle/>
          <a:p>
            <a:r>
              <a:rPr lang="nl-NL" sz="3000" dirty="0" smtClean="0"/>
              <a:t>Persoonlijke interesse, hobby</a:t>
            </a:r>
          </a:p>
          <a:p>
            <a:r>
              <a:rPr lang="nl-NL" sz="3000" dirty="0" smtClean="0"/>
              <a:t>Franje van lessen Ruimtemeetkunde: ‘wiskundig amusement’</a:t>
            </a:r>
          </a:p>
          <a:p>
            <a:r>
              <a:rPr lang="nl-NL" sz="3000" dirty="0" smtClean="0"/>
              <a:t>Keuzecursus, projecten, tentoonstellingen, deelname studenten aan wedstrijden ( </a:t>
            </a:r>
            <a:r>
              <a:rPr lang="nl-NL" sz="3000" dirty="0" err="1" smtClean="0"/>
              <a:t>Pythagoras</a:t>
            </a:r>
            <a:r>
              <a:rPr lang="nl-NL" sz="3000" dirty="0" smtClean="0"/>
              <a:t>, Ars et Mathesis, …)</a:t>
            </a:r>
          </a:p>
          <a:p>
            <a:r>
              <a:rPr lang="nl-NL" sz="3000" dirty="0" smtClean="0"/>
              <a:t>Jaarlijkse Kerstkaart met kerstprijsvraag</a:t>
            </a:r>
          </a:p>
          <a:p>
            <a:r>
              <a:rPr lang="nl-NL" sz="3000" dirty="0" smtClean="0"/>
              <a:t>Naast de gewone leerstof </a:t>
            </a:r>
          </a:p>
          <a:p>
            <a:r>
              <a:rPr lang="nl-NL" sz="3000" dirty="0" smtClean="0"/>
              <a:t>‘Warme kant’ van de wiskunde</a:t>
            </a:r>
          </a:p>
          <a:p>
            <a:r>
              <a:rPr lang="nl-NL" sz="3000" dirty="0" smtClean="0"/>
              <a:t>Inspireert studenten en leerlingen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 descr="kaft 2 zebra 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51142" y="188640"/>
            <a:ext cx="1913345" cy="266429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1084" t="20600" r="18794" b="11151"/>
          <a:stretch>
            <a:fillRect/>
          </a:stretch>
        </p:blipFill>
        <p:spPr bwMode="auto">
          <a:xfrm>
            <a:off x="7020272" y="3861048"/>
            <a:ext cx="1920952" cy="24482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Hulp bij foto bewerking in Word: </a:t>
            </a:r>
            <a:br>
              <a:rPr lang="nl-NL" dirty="0" smtClean="0"/>
            </a:br>
            <a:r>
              <a:rPr lang="nl-NL" sz="2700" dirty="0" smtClean="0"/>
              <a:t>afsnijden niet rechthoekige delen en maken plakrandjes </a:t>
            </a:r>
            <a:r>
              <a:rPr lang="nl-NL" sz="2200" dirty="0" smtClean="0"/>
              <a:t/>
            </a:r>
            <a:br>
              <a:rPr lang="nl-NL" sz="2200" dirty="0" smtClean="0"/>
            </a:br>
            <a:r>
              <a:rPr lang="nl-NL" sz="2200" dirty="0" smtClean="0"/>
              <a:t>( uit voorbeeld)</a:t>
            </a:r>
            <a:endParaRPr lang="nl-NL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20600" r="4029" b="6951"/>
          <a:stretch>
            <a:fillRect/>
          </a:stretch>
        </p:blipFill>
        <p:spPr bwMode="auto">
          <a:xfrm>
            <a:off x="971600" y="1556792"/>
            <a:ext cx="727280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nl-NL" dirty="0" smtClean="0"/>
              <a:t>Enige oefening: werkbladen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184576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/>
              <a:t>I/</a:t>
            </a:r>
            <a:r>
              <a:rPr lang="nl-NL" dirty="0" err="1" smtClean="0"/>
              <a:t>O-gebouw</a:t>
            </a:r>
            <a:r>
              <a:rPr lang="nl-NL" dirty="0" smtClean="0"/>
              <a:t> enkele foto </a:t>
            </a:r>
          </a:p>
          <a:p>
            <a:pPr>
              <a:buNone/>
            </a:pPr>
            <a:r>
              <a:rPr lang="nl-NL" sz="2800" dirty="0" smtClean="0"/>
              <a:t>	</a:t>
            </a:r>
            <a:r>
              <a:rPr lang="nl-NL" sz="2600" dirty="0" smtClean="0"/>
              <a:t>1A ontwerpen bouwplaat , 	1B afmaken bouwplaat</a:t>
            </a:r>
          </a:p>
          <a:p>
            <a:pPr>
              <a:buNone/>
            </a:pPr>
            <a:endParaRPr lang="nl-NL" sz="2600" dirty="0" smtClean="0"/>
          </a:p>
          <a:p>
            <a:r>
              <a:rPr lang="nl-NL" dirty="0" smtClean="0">
                <a:solidFill>
                  <a:srgbClr val="FF0000"/>
                </a:solidFill>
              </a:rPr>
              <a:t>Eén gracht (onderwerp workshop)</a:t>
            </a:r>
          </a:p>
          <a:p>
            <a:r>
              <a:rPr lang="nl-NL" sz="2600" dirty="0" smtClean="0">
                <a:solidFill>
                  <a:srgbClr val="FF0000"/>
                </a:solidFill>
              </a:rPr>
              <a:t>2A ontwerpen bouwplaat, 		 2B afmaken bouwplaat</a:t>
            </a:r>
          </a:p>
          <a:p>
            <a:endParaRPr lang="nl-NL" sz="2600" dirty="0" smtClean="0"/>
          </a:p>
          <a:p>
            <a:r>
              <a:rPr lang="nl-NL" dirty="0" smtClean="0"/>
              <a:t>Spoorlijn </a:t>
            </a:r>
          </a:p>
          <a:p>
            <a:r>
              <a:rPr lang="nl-NL" sz="2600" dirty="0" smtClean="0"/>
              <a:t>3A ontwerpen bouwplaat,		 3B afmaken bouwplaat</a:t>
            </a:r>
          </a:p>
          <a:p>
            <a:endParaRPr lang="nl-NL" sz="2600" dirty="0" smtClean="0"/>
          </a:p>
          <a:p>
            <a:r>
              <a:rPr lang="nl-NL" dirty="0" smtClean="0"/>
              <a:t>Drie grachten ( vraagt het meeste)</a:t>
            </a:r>
          </a:p>
          <a:p>
            <a:r>
              <a:rPr lang="nl-NL" sz="2400" dirty="0" smtClean="0"/>
              <a:t>4A ontwerpen bouwplaat, 		 4B afmaken bouwplaat</a:t>
            </a:r>
            <a:endParaRPr lang="nl-N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4A: van foto van </a:t>
            </a:r>
            <a:r>
              <a:rPr lang="nl-NL" dirty="0" err="1" smtClean="0"/>
              <a:t>reverspectief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dirty="0" smtClean="0"/>
              <a:t>naar 3D- </a:t>
            </a:r>
            <a:r>
              <a:rPr lang="nl-NL" dirty="0" err="1" smtClean="0"/>
              <a:t>reverspectief</a:t>
            </a:r>
            <a:endParaRPr lang="nl-NL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 l="12448" t="30141" r="10071" b="19657"/>
          <a:stretch>
            <a:fillRect/>
          </a:stretch>
        </p:blipFill>
        <p:spPr bwMode="auto">
          <a:xfrm>
            <a:off x="1217274" y="1484784"/>
            <a:ext cx="652307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 l="10153" t="32281" r="9599" b="17516"/>
          <a:stretch>
            <a:fillRect/>
          </a:stretch>
        </p:blipFill>
        <p:spPr bwMode="auto">
          <a:xfrm>
            <a:off x="1115616" y="4293096"/>
            <a:ext cx="6768752" cy="238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uitslag kerstprijsvraag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820687"/>
          </a:xfrm>
        </p:spPr>
        <p:txBody>
          <a:bodyPr>
            <a:normAutofit fontScale="77500" lnSpcReduction="20000"/>
          </a:bodyPr>
          <a:lstStyle/>
          <a:p>
            <a:r>
              <a:rPr lang="nl-NL" dirty="0" smtClean="0"/>
              <a:t>De hoofdprijs: Wil Mertens, Ellen Leeuwenkamp</a:t>
            </a:r>
          </a:p>
          <a:p>
            <a:r>
              <a:rPr lang="nl-NL" u="sng" dirty="0" smtClean="0">
                <a:hlinkClick r:id="rId2"/>
              </a:rPr>
              <a:t>http://youtu.be/4NpEyLw2Hdk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4" name="Afbeelding 3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>
                  <a14:imgLayer r:embed="rId10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25018" t="3698" r="28334" b="9921"/>
          <a:stretch/>
        </p:blipFill>
        <p:spPr bwMode="auto">
          <a:xfrm rot="16200000">
            <a:off x="3181428" y="166218"/>
            <a:ext cx="2925164" cy="7776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Beperkte deelname: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 smtClean="0"/>
              <a:t>Kost te veel tijd naast de gewone studie, en gewenste rust in kerstvakantie.</a:t>
            </a:r>
          </a:p>
          <a:p>
            <a:r>
              <a:rPr lang="nl-NL" dirty="0" smtClean="0"/>
              <a:t>Deelnemers gaan het liefst meteen met materiaal aan de slag. Nu veel stappen: eerst begrijpen hoe het in elkaar zit, oefening is noodzakelijk, geschikte foto’s maken, leren fotobewerking, dan pas begint ontwerpen, faciliteiten kleurenprint vereist, uitvoering bouwplaat, tot slot filmpje maken. </a:t>
            </a:r>
          </a:p>
          <a:p>
            <a:r>
              <a:rPr lang="nl-NL" dirty="0" smtClean="0"/>
              <a:t>Geen begeleiding in de vorm van workshop, geen verplichte contacttijd. </a:t>
            </a:r>
          </a:p>
          <a:p>
            <a:r>
              <a:rPr lang="nl-NL" dirty="0" smtClean="0"/>
              <a:t>Koppeling aan eigen gebouw perkt creativiteit in.</a:t>
            </a:r>
          </a:p>
          <a:p>
            <a:endParaRPr lang="nl-NL" dirty="0" smtClean="0"/>
          </a:p>
          <a:p>
            <a:pPr>
              <a:buNone/>
            </a:pPr>
            <a:endParaRPr lang="nl-NL" dirty="0" smtClean="0"/>
          </a:p>
          <a:p>
            <a:endParaRPr lang="nl-NL" dirty="0" smtClean="0"/>
          </a:p>
          <a:p>
            <a:pPr>
              <a:buNone/>
            </a:pPr>
            <a:r>
              <a:rPr lang="nl-NL" dirty="0" smtClean="0"/>
              <a:t> 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Tips voor leerlingenproject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/>
              <a:t>Houd een lezing vooraf</a:t>
            </a:r>
          </a:p>
          <a:p>
            <a:r>
              <a:rPr lang="nl-NL" dirty="0" smtClean="0"/>
              <a:t>Eerst oefening met uitvoeren gegeven bouwplaten,  begeleiding aanwezig</a:t>
            </a:r>
          </a:p>
          <a:p>
            <a:r>
              <a:rPr lang="nl-NL" dirty="0" smtClean="0"/>
              <a:t>Oefening met berekening, begeleiding aanwezig</a:t>
            </a:r>
          </a:p>
          <a:p>
            <a:r>
              <a:rPr lang="nl-NL" dirty="0" smtClean="0"/>
              <a:t>Dan vrije opdracht met keuze tussen werken met fotografie of met tekenen  </a:t>
            </a:r>
            <a:r>
              <a:rPr lang="nl-NL" sz="2600" dirty="0" smtClean="0"/>
              <a:t>(filmpjes maken, muziek eronder, … dat kunnen ze wel) </a:t>
            </a:r>
          </a:p>
          <a:p>
            <a:r>
              <a:rPr lang="nl-NL" dirty="0" smtClean="0"/>
              <a:t>Zorg voor heldere spelregels, een tussentijdse check</a:t>
            </a:r>
          </a:p>
          <a:p>
            <a:r>
              <a:rPr lang="nl-NL" dirty="0" smtClean="0"/>
              <a:t>Doe het eerst zelf!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nl-NL" sz="3200" dirty="0" smtClean="0"/>
              <a:t>Een schoolproject van één van de alumni </a:t>
            </a:r>
            <a:br>
              <a:rPr lang="nl-NL" sz="3200" dirty="0" smtClean="0"/>
            </a:br>
            <a:r>
              <a:rPr lang="nl-NL" sz="3200" dirty="0"/>
              <a:t> </a:t>
            </a:r>
            <a:r>
              <a:rPr lang="nl-NL" sz="3200" dirty="0" smtClean="0"/>
              <a:t>( </a:t>
            </a:r>
            <a:r>
              <a:rPr lang="nl-NL" sz="3200" dirty="0"/>
              <a:t>Olympus College Arnhem, </a:t>
            </a:r>
            <a:r>
              <a:rPr lang="nl-NL" sz="3200" dirty="0" smtClean="0"/>
              <a:t>klas 2 </a:t>
            </a:r>
            <a:r>
              <a:rPr lang="nl-NL" sz="3200" dirty="0" err="1" smtClean="0"/>
              <a:t>hv</a:t>
            </a:r>
            <a:r>
              <a:rPr lang="nl-NL" sz="3200" dirty="0" smtClean="0"/>
              <a:t>, docent Ad Rijkers) 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smtClean="0"/>
              <a:t>“Het </a:t>
            </a:r>
            <a:r>
              <a:rPr lang="nl-NL" sz="2800" dirty="0"/>
              <a:t>werken aan de berekeningen ging best goed en snel, maar daarna moesten de leerlingen thuis de foto’s in Word bewerken en vergroten</a:t>
            </a:r>
            <a:r>
              <a:rPr lang="nl-NL" sz="2800" dirty="0" smtClean="0"/>
              <a:t>. Dat ging met wisselende inzet en resultaat”</a:t>
            </a:r>
          </a:p>
          <a:p>
            <a:r>
              <a:rPr lang="nl-NL" sz="2800" dirty="0" smtClean="0"/>
              <a:t>zie  </a:t>
            </a:r>
            <a:r>
              <a:rPr lang="nl-NL" sz="2800" dirty="0" smtClean="0">
                <a:hlinkClick r:id="rId2"/>
              </a:rPr>
              <a:t>link</a:t>
            </a:r>
            <a:r>
              <a:rPr lang="nl-NL" sz="2800" dirty="0" smtClean="0"/>
              <a:t>, met name </a:t>
            </a:r>
            <a:r>
              <a:rPr lang="nl-NL" sz="2800" dirty="0" err="1" smtClean="0"/>
              <a:t>nrs</a:t>
            </a:r>
            <a:r>
              <a:rPr lang="nl-NL" sz="2800" dirty="0" smtClean="0"/>
              <a:t>. 5 en 16 </a:t>
            </a:r>
            <a:endParaRPr lang="nl-NL" sz="2800" dirty="0"/>
          </a:p>
          <a:p>
            <a:endParaRPr lang="nl-NL" sz="2400" dirty="0" smtClean="0"/>
          </a:p>
          <a:p>
            <a:endParaRPr lang="nl-NL" sz="2400" dirty="0"/>
          </a:p>
          <a:p>
            <a:endParaRPr lang="nl-NL" dirty="0"/>
          </a:p>
        </p:txBody>
      </p:sp>
      <p:pic>
        <p:nvPicPr>
          <p:cNvPr id="4" name="Afbeelding 3" descr="VID_20141217_16121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4852" y="3933056"/>
            <a:ext cx="4365724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workshop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Oefenmateriaal: werkbladen ‘één gracht’</a:t>
            </a:r>
          </a:p>
          <a:p>
            <a:pPr>
              <a:buFont typeface="Calibri" pitchFamily="34" charset="0"/>
              <a:buChar char="‒"/>
            </a:pPr>
            <a:r>
              <a:rPr lang="nl-NL" dirty="0" smtClean="0"/>
              <a:t>1A met rekenwerk </a:t>
            </a:r>
          </a:p>
          <a:p>
            <a:pPr>
              <a:buFont typeface="Calibri" pitchFamily="34" charset="0"/>
              <a:buChar char="‒"/>
            </a:pPr>
            <a:r>
              <a:rPr lang="nl-NL" dirty="0" smtClean="0"/>
              <a:t>1B zonder rekenwerk ( bouwplaat) </a:t>
            </a:r>
          </a:p>
          <a:p>
            <a:r>
              <a:rPr lang="nl-NL" dirty="0" smtClean="0"/>
              <a:t>Handleiding 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Materialen op site NWD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Hulp ( handleiding en voorbeeld)</a:t>
            </a:r>
          </a:p>
          <a:p>
            <a:r>
              <a:rPr lang="nl-NL" dirty="0" smtClean="0"/>
              <a:t>Oefening (4x ontwerpen, 4 x uitvoeren)</a:t>
            </a:r>
          </a:p>
          <a:p>
            <a:r>
              <a:rPr lang="nl-NL" dirty="0" smtClean="0"/>
              <a:t>Verder ( kerstkaart, spelregels, …. )</a:t>
            </a:r>
          </a:p>
          <a:p>
            <a:r>
              <a:rPr lang="nl-NL" dirty="0" smtClean="0"/>
              <a:t>Deze presentatie ( dit weekend)</a:t>
            </a:r>
          </a:p>
          <a:p>
            <a:endParaRPr lang="nl-NL" dirty="0" smtClean="0"/>
          </a:p>
          <a:p>
            <a:r>
              <a:rPr lang="nl-NL" dirty="0" smtClean="0"/>
              <a:t>Vragen: </a:t>
            </a:r>
            <a:r>
              <a:rPr lang="nl-NL" dirty="0" err="1" smtClean="0">
                <a:hlinkClick r:id="rId2"/>
              </a:rPr>
              <a:t>ton.konings</a:t>
            </a:r>
            <a:r>
              <a:rPr lang="nl-NL" dirty="0" smtClean="0">
                <a:hlinkClick r:id="rId2"/>
              </a:rPr>
              <a:t>@</a:t>
            </a:r>
            <a:r>
              <a:rPr lang="nl-NL" dirty="0" err="1" smtClean="0">
                <a:hlinkClick r:id="rId2"/>
              </a:rPr>
              <a:t>han.nl</a:t>
            </a:r>
            <a:endParaRPr lang="nl-NL" dirty="0" smtClean="0"/>
          </a:p>
          <a:p>
            <a:r>
              <a:rPr lang="nl-NL" dirty="0" smtClean="0">
                <a:solidFill>
                  <a:srgbClr val="FF0000"/>
                </a:solidFill>
              </a:rPr>
              <a:t>Graag hoor ik ook over ervaringen!</a:t>
            </a:r>
            <a:endParaRPr lang="nl-NL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Workshop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75856" y="274638"/>
            <a:ext cx="5410944" cy="1143000"/>
          </a:xfrm>
        </p:spPr>
        <p:txBody>
          <a:bodyPr/>
          <a:lstStyle/>
          <a:p>
            <a:r>
              <a:rPr lang="nl-NL" dirty="0" smtClean="0"/>
              <a:t>Patrick </a:t>
            </a:r>
            <a:r>
              <a:rPr lang="nl-NL" dirty="0" err="1" smtClean="0"/>
              <a:t>Hughes</a:t>
            </a:r>
            <a:r>
              <a:rPr lang="nl-NL" dirty="0" smtClean="0"/>
              <a:t> (1939)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491880" y="1412776"/>
            <a:ext cx="5194920" cy="1368153"/>
          </a:xfrm>
        </p:spPr>
        <p:txBody>
          <a:bodyPr>
            <a:normAutofit fontScale="77500" lnSpcReduction="20000"/>
          </a:bodyPr>
          <a:lstStyle/>
          <a:p>
            <a:r>
              <a:rPr lang="nl-NL" dirty="0" smtClean="0"/>
              <a:t>Overzichtstentoonstelling Museum panorama Mesdag zomer 2014</a:t>
            </a:r>
          </a:p>
          <a:p>
            <a:r>
              <a:rPr lang="nl-NL" sz="1300" dirty="0" smtClean="0">
                <a:hlinkClick r:id="rId2"/>
              </a:rPr>
              <a:t>http://panorama-mesdag.com/collectie-&amp;-tentoonstellingen/wisseltentoonstellingen/archief/patrick-hughes---bewegende-ruimte---5-april-t/m-7-september-2014?id=3069</a:t>
            </a:r>
            <a:endParaRPr lang="nl-NL" sz="1300" dirty="0" smtClean="0"/>
          </a:p>
          <a:p>
            <a:endParaRPr lang="nl-NL" dirty="0"/>
          </a:p>
        </p:txBody>
      </p:sp>
      <p:pic>
        <p:nvPicPr>
          <p:cNvPr id="5" name="Afbeelding 4" descr="IMG_12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852936"/>
            <a:ext cx="5040560" cy="3780420"/>
          </a:xfrm>
          <a:prstGeom prst="rect">
            <a:avLst/>
          </a:prstGeom>
        </p:spPr>
      </p:pic>
      <p:pic>
        <p:nvPicPr>
          <p:cNvPr id="25602" name="Picture 2" descr="Ph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3203848" cy="2402886"/>
          </a:xfrm>
          <a:prstGeom prst="rect">
            <a:avLst/>
          </a:prstGeom>
          <a:noFill/>
        </p:spPr>
      </p:pic>
      <p:sp>
        <p:nvSpPr>
          <p:cNvPr id="6" name="Tekstvak 5"/>
          <p:cNvSpPr txBox="1"/>
          <p:nvPr/>
        </p:nvSpPr>
        <p:spPr>
          <a:xfrm>
            <a:off x="0" y="2492896"/>
            <a:ext cx="3024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 smtClean="0"/>
              <a:t>Bron foto:</a:t>
            </a:r>
          </a:p>
          <a:p>
            <a:r>
              <a:rPr lang="nl-NL" sz="1000" dirty="0" smtClean="0">
                <a:hlinkClick r:id="rId5"/>
              </a:rPr>
              <a:t>http://www.artbusiness.com/1open/firstth1008.html</a:t>
            </a:r>
            <a:endParaRPr lang="nl-NL" sz="1000" dirty="0" smtClean="0"/>
          </a:p>
          <a:p>
            <a:endParaRPr lang="nl-NL" sz="1000" dirty="0"/>
          </a:p>
        </p:txBody>
      </p:sp>
      <p:sp>
        <p:nvSpPr>
          <p:cNvPr id="7" name="Tekstvak 6"/>
          <p:cNvSpPr txBox="1"/>
          <p:nvPr/>
        </p:nvSpPr>
        <p:spPr>
          <a:xfrm>
            <a:off x="251520" y="5301208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i.h.a. olieverf</a:t>
            </a:r>
          </a:p>
          <a:p>
            <a:r>
              <a:rPr lang="nl-NL" sz="2400" dirty="0" smtClean="0"/>
              <a:t>maar ook :</a:t>
            </a:r>
          </a:p>
          <a:p>
            <a:r>
              <a:rPr lang="nl-NL" sz="2400" dirty="0" err="1" smtClean="0"/>
              <a:t>Photoshop</a:t>
            </a:r>
            <a:endParaRPr lang="nl-N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4427984" cy="6146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0648"/>
            <a:ext cx="4355976" cy="6122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88640"/>
            <a:ext cx="4474840" cy="1143000"/>
          </a:xfrm>
        </p:spPr>
        <p:txBody>
          <a:bodyPr/>
          <a:lstStyle/>
          <a:p>
            <a:r>
              <a:rPr lang="nl-NL" dirty="0" smtClean="0"/>
              <a:t>‘Antwoorden’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5383360"/>
          </a:xfrm>
        </p:spPr>
        <p:txBody>
          <a:bodyPr>
            <a:normAutofit/>
          </a:bodyPr>
          <a:lstStyle/>
          <a:p>
            <a:r>
              <a:rPr lang="nl-NL" i="1" dirty="0" smtClean="0"/>
              <a:t>Werkblad A:</a:t>
            </a:r>
          </a:p>
          <a:p>
            <a:r>
              <a:rPr lang="nl-NL" dirty="0" smtClean="0"/>
              <a:t>AI=BJ=6,4 cm</a:t>
            </a:r>
          </a:p>
          <a:p>
            <a:r>
              <a:rPr lang="nl-NL" dirty="0" smtClean="0"/>
              <a:t>AQ=6,1 cm</a:t>
            </a:r>
          </a:p>
          <a:p>
            <a:r>
              <a:rPr lang="nl-NL" dirty="0" smtClean="0"/>
              <a:t>CL=5,3 cm</a:t>
            </a:r>
          </a:p>
          <a:p>
            <a:r>
              <a:rPr lang="nl-NL" dirty="0" smtClean="0"/>
              <a:t>Als je hoogte 6 cm kiest:</a:t>
            </a:r>
          </a:p>
          <a:p>
            <a:r>
              <a:rPr lang="nl-NL" dirty="0" smtClean="0"/>
              <a:t>Vergrotingsfactoren:</a:t>
            </a:r>
          </a:p>
          <a:p>
            <a:r>
              <a:rPr lang="nl-NL" dirty="0" smtClean="0"/>
              <a:t>WK/SK=VQ/RQ=1,37</a:t>
            </a:r>
          </a:p>
          <a:p>
            <a:r>
              <a:rPr lang="nl-NL" dirty="0" smtClean="0"/>
              <a:t>VI/RI=1,40</a:t>
            </a:r>
          </a:p>
          <a:p>
            <a:r>
              <a:rPr lang="nl-NL" dirty="0" smtClean="0"/>
              <a:t>XM/TM=1,51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5850" y="332656"/>
            <a:ext cx="424815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Veel succes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IMG_11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96136" y="1124744"/>
            <a:ext cx="2031690" cy="2708920"/>
          </a:xfrm>
        </p:spPr>
      </p:pic>
      <p:pic>
        <p:nvPicPr>
          <p:cNvPr id="4" name="Afbeelding 3" descr="IMG_11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076056" cy="3807042"/>
          </a:xfrm>
          <a:prstGeom prst="rect">
            <a:avLst/>
          </a:prstGeom>
        </p:spPr>
      </p:pic>
      <p:pic>
        <p:nvPicPr>
          <p:cNvPr id="6" name="Afbeelding 5" descr="IMG_11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149080"/>
            <a:ext cx="2304256" cy="1728192"/>
          </a:xfrm>
          <a:prstGeom prst="rect">
            <a:avLst/>
          </a:prstGeom>
        </p:spPr>
      </p:pic>
      <p:pic>
        <p:nvPicPr>
          <p:cNvPr id="7" name="Afbeelding 6" descr="IMG_11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4149080"/>
            <a:ext cx="2232248" cy="1674186"/>
          </a:xfrm>
          <a:prstGeom prst="rect">
            <a:avLst/>
          </a:prstGeom>
        </p:spPr>
      </p:pic>
      <p:pic>
        <p:nvPicPr>
          <p:cNvPr id="8" name="Afbeelding 7" descr="IMG_11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4149080"/>
            <a:ext cx="3203848" cy="2402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50106"/>
          </a:xfrm>
        </p:spPr>
        <p:txBody>
          <a:bodyPr>
            <a:normAutofit/>
          </a:bodyPr>
          <a:lstStyle/>
          <a:p>
            <a:r>
              <a:rPr lang="nl-NL" dirty="0" smtClean="0"/>
              <a:t>ideeën: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1800200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de toeschouwer is deel van het kunstwerk</a:t>
            </a:r>
          </a:p>
          <a:p>
            <a:r>
              <a:rPr lang="nl-NL" dirty="0" smtClean="0"/>
              <a:t>dynamisch naar kunst kijken</a:t>
            </a:r>
          </a:p>
          <a:p>
            <a:endParaRPr lang="nl-NL" dirty="0" smtClean="0"/>
          </a:p>
          <a:p>
            <a:r>
              <a:rPr lang="nl-NL" sz="1100" dirty="0" smtClean="0"/>
              <a:t>Bron foto http://upload.wikimedia.org/wikipedia/commons/4/48/Doors_of_Knowledge,_Patrick_Hughes_(4692748056</a:t>
            </a:r>
            <a:r>
              <a:rPr lang="nl-NL" sz="1000" dirty="0" smtClean="0"/>
              <a:t>).jpg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1026" name="Picture 2" descr="http://upload.wikimedia.org/wikipedia/commons/4/48/Doors_of_Knowledge,_Patrick_Hughes_(4692748056).jpg"/>
          <p:cNvPicPr>
            <a:picLocks noChangeAspect="1" noChangeArrowheads="1"/>
          </p:cNvPicPr>
          <p:nvPr/>
        </p:nvPicPr>
        <p:blipFill>
          <a:blip r:embed="rId2" cstate="print"/>
          <a:srcRect t="34144"/>
          <a:stretch>
            <a:fillRect/>
          </a:stretch>
        </p:blipFill>
        <p:spPr bwMode="auto">
          <a:xfrm>
            <a:off x="0" y="2858282"/>
            <a:ext cx="9144000" cy="3999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Hoe kijk je ernaar? </a:t>
            </a:r>
            <a:br>
              <a:rPr lang="nl-NL" dirty="0" smtClean="0"/>
            </a:br>
            <a:r>
              <a:rPr lang="nl-NL" sz="3100" dirty="0" smtClean="0"/>
              <a:t>(bij eigen knutselwerk op kleiner formaat)</a:t>
            </a:r>
            <a:endParaRPr lang="nl-NL" sz="31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59"/>
          </a:xfrm>
        </p:spPr>
        <p:txBody>
          <a:bodyPr>
            <a:normAutofit fontScale="77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nl-NL" dirty="0" smtClean="0"/>
              <a:t>Ga op een afstand van één tot twee meter van het object staan. (bij object van 60 cm breed, anders zoek gepaste afstand)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dirty="0" smtClean="0"/>
              <a:t>Kijk met één oog. ( bij grote goed geschilderde objecten lukt het ook met 2 ogen)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dirty="0" smtClean="0"/>
              <a:t>Stel je daarbij voor dat, wat in werkelijkheid voorin het object zit, juist ver weg ligt: de centra vooraan zijn verdwijnpunten in de verte.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dirty="0" smtClean="0"/>
              <a:t>Pas als 3. lukt, beweeg dan je hoofd opzij en op en neer.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Wat moet je zien : alles draait!         WOW! </a:t>
            </a:r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Kijken via een camera: die laat zich gemakkelijker bedriegen</a:t>
            </a:r>
          </a:p>
          <a:p>
            <a:pPr>
              <a:buNone/>
            </a:pPr>
            <a:endParaRPr lang="nl-NL" sz="2300" dirty="0" smtClean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2068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	         </a:t>
            </a:r>
            <a:r>
              <a:rPr lang="nl-NL" sz="3100" dirty="0" smtClean="0"/>
              <a:t>Moment 1</a:t>
            </a:r>
            <a:r>
              <a:rPr lang="nl-NL" dirty="0" smtClean="0">
                <a:solidFill>
                  <a:srgbClr val="FF0000"/>
                </a:solidFill>
              </a:rPr>
              <a:t> 		</a:t>
            </a:r>
            <a:r>
              <a:rPr lang="nl-NL" sz="3100" dirty="0" smtClean="0"/>
              <a:t>en</a:t>
            </a:r>
            <a:r>
              <a:rPr lang="nl-NL" sz="3100" dirty="0" smtClean="0">
                <a:solidFill>
                  <a:srgbClr val="FF0000"/>
                </a:solidFill>
              </a:rPr>
              <a:t> 	</a:t>
            </a:r>
            <a:r>
              <a:rPr lang="nl-NL" sz="3100" dirty="0" smtClean="0"/>
              <a:t>Moment 2</a:t>
            </a:r>
            <a:r>
              <a:rPr lang="nl-NL" sz="3100" dirty="0" smtClean="0">
                <a:solidFill>
                  <a:srgbClr val="FF0000"/>
                </a:solidFill>
              </a:rPr>
              <a:t> </a:t>
            </a:r>
            <a:endParaRPr lang="nl-NL" sz="3100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844824"/>
            <a:ext cx="2123728" cy="1584176"/>
          </a:xfrm>
        </p:spPr>
        <p:txBody>
          <a:bodyPr>
            <a:normAutofit/>
          </a:bodyPr>
          <a:lstStyle/>
          <a:p>
            <a:r>
              <a:rPr lang="nl-NL" sz="2000" dirty="0" smtClean="0">
                <a:solidFill>
                  <a:srgbClr val="00B050"/>
                </a:solidFill>
              </a:rPr>
              <a:t>Waargenomen beeld </a:t>
            </a:r>
          </a:p>
          <a:p>
            <a:r>
              <a:rPr lang="nl-NL" sz="2000" dirty="0" smtClean="0"/>
              <a:t>en</a:t>
            </a:r>
          </a:p>
          <a:p>
            <a:r>
              <a:rPr lang="nl-NL" sz="2000" dirty="0" smtClean="0">
                <a:solidFill>
                  <a:srgbClr val="FF0000"/>
                </a:solidFill>
              </a:rPr>
              <a:t>Werkelijk beeld</a:t>
            </a:r>
            <a:endParaRPr lang="nl-NL" sz="2000" dirty="0"/>
          </a:p>
        </p:txBody>
      </p:sp>
      <p:cxnSp>
        <p:nvCxnSpPr>
          <p:cNvPr id="5" name="Rechte verbindingslijn 4"/>
          <p:cNvCxnSpPr/>
          <p:nvPr/>
        </p:nvCxnSpPr>
        <p:spPr>
          <a:xfrm flipV="1">
            <a:off x="2411760" y="1700808"/>
            <a:ext cx="936104" cy="1008112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/>
          <p:cNvCxnSpPr/>
          <p:nvPr/>
        </p:nvCxnSpPr>
        <p:spPr>
          <a:xfrm>
            <a:off x="3347864" y="1700808"/>
            <a:ext cx="1008112" cy="1008112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 flipH="1" flipV="1">
            <a:off x="2411760" y="2708920"/>
            <a:ext cx="936104" cy="93610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3347864" y="2708920"/>
            <a:ext cx="1008112" cy="9361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achebekje 17"/>
          <p:cNvSpPr/>
          <p:nvPr/>
        </p:nvSpPr>
        <p:spPr>
          <a:xfrm rot="10800000">
            <a:off x="2987824" y="5589240"/>
            <a:ext cx="720080" cy="62636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1" name="Rechte verbindingslijn 20"/>
          <p:cNvCxnSpPr/>
          <p:nvPr/>
        </p:nvCxnSpPr>
        <p:spPr>
          <a:xfrm flipH="1" flipV="1">
            <a:off x="2411760" y="2780928"/>
            <a:ext cx="936104" cy="324036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/>
          <p:cNvCxnSpPr/>
          <p:nvPr/>
        </p:nvCxnSpPr>
        <p:spPr>
          <a:xfrm flipV="1">
            <a:off x="3347864" y="1700808"/>
            <a:ext cx="0" cy="432048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ep 26"/>
          <p:cNvGrpSpPr/>
          <p:nvPr/>
        </p:nvGrpSpPr>
        <p:grpSpPr>
          <a:xfrm>
            <a:off x="3707904" y="5589240"/>
            <a:ext cx="1296144" cy="626368"/>
            <a:chOff x="3707904" y="5589240"/>
            <a:chExt cx="1296144" cy="626368"/>
          </a:xfrm>
        </p:grpSpPr>
        <p:sp>
          <p:nvSpPr>
            <p:cNvPr id="54" name="Lachebekje 53"/>
            <p:cNvSpPr/>
            <p:nvPr/>
          </p:nvSpPr>
          <p:spPr>
            <a:xfrm rot="10800000">
              <a:off x="4283968" y="5589240"/>
              <a:ext cx="720080" cy="626368"/>
            </a:xfrm>
            <a:prstGeom prst="smileyFace">
              <a:avLst/>
            </a:prstGeom>
            <a:solidFill>
              <a:srgbClr val="FFFF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56" name="Rechte verbindingslijn met pijl 55"/>
            <p:cNvCxnSpPr>
              <a:stCxn id="18" idx="2"/>
              <a:endCxn id="54" idx="6"/>
            </p:cNvCxnSpPr>
            <p:nvPr/>
          </p:nvCxnSpPr>
          <p:spPr>
            <a:xfrm>
              <a:off x="3707904" y="5902424"/>
              <a:ext cx="57606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ep 27"/>
          <p:cNvGrpSpPr/>
          <p:nvPr/>
        </p:nvGrpSpPr>
        <p:grpSpPr>
          <a:xfrm>
            <a:off x="5868144" y="1556792"/>
            <a:ext cx="2664296" cy="4730824"/>
            <a:chOff x="5868144" y="1556792"/>
            <a:chExt cx="2664296" cy="4730824"/>
          </a:xfrm>
        </p:grpSpPr>
        <p:sp>
          <p:nvSpPr>
            <p:cNvPr id="19" name="Lachebekje 18"/>
            <p:cNvSpPr/>
            <p:nvPr/>
          </p:nvSpPr>
          <p:spPr>
            <a:xfrm rot="10800000">
              <a:off x="7812360" y="5661248"/>
              <a:ext cx="720080" cy="626368"/>
            </a:xfrm>
            <a:prstGeom prst="smileyFac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29" name="Rechte verbindingslijn 28"/>
            <p:cNvCxnSpPr/>
            <p:nvPr/>
          </p:nvCxnSpPr>
          <p:spPr>
            <a:xfrm flipH="1" flipV="1">
              <a:off x="5868144" y="1556792"/>
              <a:ext cx="2304256" cy="44644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chte verbindingslijn 30"/>
            <p:cNvCxnSpPr/>
            <p:nvPr/>
          </p:nvCxnSpPr>
          <p:spPr>
            <a:xfrm flipH="1" flipV="1">
              <a:off x="6012160" y="2708920"/>
              <a:ext cx="2160240" cy="33123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echte verbindingslijn 38"/>
            <p:cNvCxnSpPr/>
            <p:nvPr/>
          </p:nvCxnSpPr>
          <p:spPr>
            <a:xfrm flipH="1" flipV="1">
              <a:off x="6012160" y="2708920"/>
              <a:ext cx="936104" cy="9361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echte verbindingslijn 39"/>
            <p:cNvCxnSpPr/>
            <p:nvPr/>
          </p:nvCxnSpPr>
          <p:spPr>
            <a:xfrm flipV="1">
              <a:off x="6948264" y="2708920"/>
              <a:ext cx="1008112" cy="9361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Rechte verbindingslijn 60"/>
            <p:cNvCxnSpPr/>
            <p:nvPr/>
          </p:nvCxnSpPr>
          <p:spPr>
            <a:xfrm flipV="1">
              <a:off x="6012160" y="1844824"/>
              <a:ext cx="864096" cy="864096"/>
            </a:xfrm>
            <a:prstGeom prst="line">
              <a:avLst/>
            </a:prstGeom>
            <a:ln w="25400">
              <a:solidFill>
                <a:srgbClr val="00B050">
                  <a:alpha val="16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chte verbindingslijn 65"/>
            <p:cNvCxnSpPr/>
            <p:nvPr/>
          </p:nvCxnSpPr>
          <p:spPr>
            <a:xfrm>
              <a:off x="6876256" y="1844824"/>
              <a:ext cx="1080120" cy="864096"/>
            </a:xfrm>
            <a:prstGeom prst="line">
              <a:avLst/>
            </a:prstGeom>
            <a:ln w="25400">
              <a:solidFill>
                <a:schemeClr val="tx1">
                  <a:alpha val="16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ep 31"/>
          <p:cNvGrpSpPr/>
          <p:nvPr/>
        </p:nvGrpSpPr>
        <p:grpSpPr>
          <a:xfrm>
            <a:off x="5508104" y="1412776"/>
            <a:ext cx="1728192" cy="1418456"/>
            <a:chOff x="5508104" y="1412776"/>
            <a:chExt cx="1728192" cy="1418456"/>
          </a:xfrm>
        </p:grpSpPr>
        <p:grpSp>
          <p:nvGrpSpPr>
            <p:cNvPr id="30" name="Groep 29"/>
            <p:cNvGrpSpPr/>
            <p:nvPr/>
          </p:nvGrpSpPr>
          <p:grpSpPr>
            <a:xfrm>
              <a:off x="5508104" y="1412776"/>
              <a:ext cx="1728192" cy="1418456"/>
              <a:chOff x="5508104" y="1412776"/>
              <a:chExt cx="1728192" cy="1418456"/>
            </a:xfrm>
          </p:grpSpPr>
          <p:cxnSp>
            <p:nvCxnSpPr>
              <p:cNvPr id="37" name="Rechte verbindingslijn 36"/>
              <p:cNvCxnSpPr/>
              <p:nvPr/>
            </p:nvCxnSpPr>
            <p:spPr>
              <a:xfrm flipH="1" flipV="1">
                <a:off x="5868144" y="1556792"/>
                <a:ext cx="144016" cy="1152128"/>
              </a:xfrm>
              <a:prstGeom prst="line">
                <a:avLst/>
              </a:prstGeom>
              <a:ln w="25400">
                <a:solidFill>
                  <a:srgbClr val="00B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chte verbindingslijn 37"/>
              <p:cNvCxnSpPr/>
              <p:nvPr/>
            </p:nvCxnSpPr>
            <p:spPr>
              <a:xfrm flipV="1">
                <a:off x="5868144" y="1412776"/>
                <a:ext cx="1368152" cy="144016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Boog 75"/>
              <p:cNvSpPr/>
              <p:nvPr/>
            </p:nvSpPr>
            <p:spPr>
              <a:xfrm>
                <a:off x="5508104" y="1916832"/>
                <a:ext cx="914400" cy="914400"/>
              </a:xfrm>
              <a:prstGeom prst="arc">
                <a:avLst>
                  <a:gd name="adj1" fmla="val 15995209"/>
                  <a:gd name="adj2" fmla="val 0"/>
                </a:avLst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6" name="Rechte verbindingslijn met pijl 25"/>
            <p:cNvCxnSpPr/>
            <p:nvPr/>
          </p:nvCxnSpPr>
          <p:spPr>
            <a:xfrm flipH="1">
              <a:off x="5868144" y="1916832"/>
              <a:ext cx="72008" cy="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el 1"/>
          <p:cNvSpPr txBox="1">
            <a:spLocks/>
          </p:cNvSpPr>
          <p:nvPr/>
        </p:nvSpPr>
        <p:spPr>
          <a:xfrm>
            <a:off x="0" y="0"/>
            <a:ext cx="471601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Hoe werkt het ?</a:t>
            </a: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E93F74A658F24FA7DC93F4FB639DD1" ma:contentTypeVersion="0" ma:contentTypeDescription="Een nieuw document maken." ma:contentTypeScope="" ma:versionID="ed2f6ce46a7d6000a90fe8e590c4aa85">
  <xsd:schema xmlns:xsd="http://www.w3.org/2001/XMLSchema" xmlns:p="http://schemas.microsoft.com/office/2006/metadata/properties" targetNamespace="http://schemas.microsoft.com/office/2006/metadata/properties" ma:root="true" ma:fieldsID="b118b0825d757084c8d1e1ffd33f200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D2CCC9-E507-4C41-97C1-996E5C0E41AA}">
  <ds:schemaRefs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389C177-00A2-4A8C-B5E3-FC5EB75FCB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621740DB-3610-4E7A-BCF1-4BBD8B47E9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1205</Words>
  <Application>Microsoft Office PowerPoint</Application>
  <PresentationFormat>Diavoorstelling (4:3)</PresentationFormat>
  <Paragraphs>214</Paragraphs>
  <Slides>52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52</vt:i4>
      </vt:variant>
    </vt:vector>
  </HeadingPairs>
  <TitlesOfParts>
    <vt:vector size="53" baseType="lpstr">
      <vt:lpstr>Office-thema</vt:lpstr>
      <vt:lpstr>      Van optische illusie naar kunst  en schoolproject </vt:lpstr>
      <vt:lpstr>Wat is reverspectief?</vt:lpstr>
      <vt:lpstr>Wat volgt? </vt:lpstr>
      <vt:lpstr>Wiskunde en kunst op 2e gr. Lerarenopleiding Nijmegen</vt:lpstr>
      <vt:lpstr>Patrick Hughes (1939) </vt:lpstr>
      <vt:lpstr>Dia 6</vt:lpstr>
      <vt:lpstr>ideeën: </vt:lpstr>
      <vt:lpstr>Hoe kijk je ernaar?  (bij eigen knutselwerk op kleiner formaat)</vt:lpstr>
      <vt:lpstr>          Moment 1   en  Moment 2 </vt:lpstr>
      <vt:lpstr>Hoe werkt het? In woorden:</vt:lpstr>
      <vt:lpstr>Dia 11</vt:lpstr>
      <vt:lpstr>Het ‘omgekeerde’ fenomeen:  bol-hol verwisseling</vt:lpstr>
      <vt:lpstr>Een kerstsfeer- variant op het draakje </vt:lpstr>
      <vt:lpstr>‘hol’ en ‘bol’ bij Hughes</vt:lpstr>
      <vt:lpstr>Een landelijke prijsvraag, najaar 2013</vt:lpstr>
      <vt:lpstr>Reverspectief Prijsuitreiking</vt:lpstr>
      <vt:lpstr>Een deel van de 15 inzendingen, waarvan 6 van studenten lerarenopleiding wiskunde ILS-HAN</vt:lpstr>
      <vt:lpstr>Een inzending ( geen prijs) </vt:lpstr>
      <vt:lpstr>3e prijs ( 200 euro)  Gökçen Evcil &amp; Maud Geelen 1e jaars lerarenopleiding wiskunde ILS HAN</vt:lpstr>
      <vt:lpstr>2e prijs ( 300 euro) Nieke van Roij  4e jaars lerarenopleiding wiskunde ILS HAN  </vt:lpstr>
      <vt:lpstr>1e prijs ( 500  euro) Peter Bastiaanse ( kunstschilder)</vt:lpstr>
      <vt:lpstr>Een stap verder</vt:lpstr>
      <vt:lpstr>Eerst enige verdere analyse van reverspectief in het werk van Patrick Hughes</vt:lpstr>
      <vt:lpstr>klopt het perspectief?</vt:lpstr>
      <vt:lpstr>perspectief?</vt:lpstr>
      <vt:lpstr>horizon?</vt:lpstr>
      <vt:lpstr>verdwijnpunten op de horizon? </vt:lpstr>
      <vt:lpstr>Dia 28</vt:lpstr>
      <vt:lpstr>Dia 29</vt:lpstr>
      <vt:lpstr>Als je een foto van het 3D-object maakt: in platte afbeelding worden maten vervormd </vt:lpstr>
      <vt:lpstr>Bij ronde vormen gaat het ‘mis’</vt:lpstr>
      <vt:lpstr>Idee:  van foto  naar   Rever- spectief  </vt:lpstr>
      <vt:lpstr>Kerstkaart 2014</vt:lpstr>
      <vt:lpstr>Kerstprijsvraag Exact 2014</vt:lpstr>
      <vt:lpstr>Inspiratie?  Piranesi, Escher, ….. bron plaatjes: nrc zaterdag 15 112014 en  https://c1.staticflickr.com/7/6117/6285987090_c75da5d89a_z.jpg </vt:lpstr>
      <vt:lpstr>Hulp: </vt:lpstr>
      <vt:lpstr>HANDLEIDING 'Van foto naar   bouwplaat naar reverspectief‘ (op papier, wordt uitgedeeld)  </vt:lpstr>
      <vt:lpstr>Hulp bij rekenwerk ( uit voorbeeld)</vt:lpstr>
      <vt:lpstr>Hulp bij fotobewerking in Word: uitrekken foto’s  ( uit handleiding)</vt:lpstr>
      <vt:lpstr>Hulp bij foto bewerking in Word:  afsnijden niet rechthoekige delen en maken plakrandjes  ( uit voorbeeld)</vt:lpstr>
      <vt:lpstr>Enige oefening: werkbladen</vt:lpstr>
      <vt:lpstr>4A: van foto van reverspectief  naar 3D- reverspectief</vt:lpstr>
      <vt:lpstr>uitslag kerstprijsvraag</vt:lpstr>
      <vt:lpstr>Beperkte deelname:</vt:lpstr>
      <vt:lpstr>Tips voor leerlingenproject</vt:lpstr>
      <vt:lpstr>Een schoolproject van één van de alumni   ( Olympus College Arnhem, klas 2 hv, docent Ad Rijkers) </vt:lpstr>
      <vt:lpstr>workshop</vt:lpstr>
      <vt:lpstr>Materialen op site NWD</vt:lpstr>
      <vt:lpstr>Workshop</vt:lpstr>
      <vt:lpstr>Dia 50</vt:lpstr>
      <vt:lpstr>‘Antwoorden’</vt:lpstr>
      <vt:lpstr>Veel succes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Konings</dc:creator>
  <cp:lastModifiedBy>konings</cp:lastModifiedBy>
  <cp:revision>98</cp:revision>
  <dcterms:created xsi:type="dcterms:W3CDTF">2011-12-06T18:59:10Z</dcterms:created>
  <dcterms:modified xsi:type="dcterms:W3CDTF">2015-02-02T09:11:26Z</dcterms:modified>
</cp:coreProperties>
</file>